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sldIdLst>
    <p:sldId id="256" r:id="rId2"/>
    <p:sldId id="1086" r:id="rId3"/>
    <p:sldId id="257" r:id="rId4"/>
    <p:sldId id="260" r:id="rId5"/>
    <p:sldId id="265" r:id="rId6"/>
    <p:sldId id="270" r:id="rId7"/>
    <p:sldId id="271" r:id="rId8"/>
    <p:sldId id="272" r:id="rId9"/>
    <p:sldId id="1098" r:id="rId10"/>
    <p:sldId id="273" r:id="rId11"/>
    <p:sldId id="275" r:id="rId12"/>
    <p:sldId id="864" r:id="rId13"/>
    <p:sldId id="874" r:id="rId14"/>
    <p:sldId id="868" r:id="rId15"/>
    <p:sldId id="869" r:id="rId16"/>
    <p:sldId id="870" r:id="rId17"/>
    <p:sldId id="871" r:id="rId18"/>
    <p:sldId id="872" r:id="rId19"/>
    <p:sldId id="875" r:id="rId20"/>
    <p:sldId id="274" r:id="rId21"/>
    <p:sldId id="876" r:id="rId22"/>
    <p:sldId id="1061" r:id="rId23"/>
    <p:sldId id="1080" r:id="rId24"/>
    <p:sldId id="1081" r:id="rId25"/>
    <p:sldId id="1082" r:id="rId26"/>
    <p:sldId id="1077" r:id="rId27"/>
    <p:sldId id="642" r:id="rId28"/>
    <p:sldId id="1074" r:id="rId29"/>
    <p:sldId id="1075" r:id="rId30"/>
    <p:sldId id="1076" r:id="rId31"/>
    <p:sldId id="1078" r:id="rId32"/>
    <p:sldId id="643" r:id="rId33"/>
    <p:sldId id="644" r:id="rId34"/>
    <p:sldId id="1083" r:id="rId35"/>
    <p:sldId id="1084" r:id="rId36"/>
    <p:sldId id="1333" r:id="rId37"/>
    <p:sldId id="1335" r:id="rId38"/>
    <p:sldId id="1336" r:id="rId39"/>
    <p:sldId id="1087" r:id="rId40"/>
    <p:sldId id="258" r:id="rId41"/>
    <p:sldId id="1092" r:id="rId42"/>
    <p:sldId id="1093" r:id="rId43"/>
    <p:sldId id="1094" r:id="rId44"/>
    <p:sldId id="1096" r:id="rId45"/>
    <p:sldId id="1060" r:id="rId46"/>
    <p:sldId id="578" r:id="rId47"/>
    <p:sldId id="579" r:id="rId48"/>
    <p:sldId id="580" r:id="rId49"/>
    <p:sldId id="686" r:id="rId50"/>
    <p:sldId id="687" r:id="rId51"/>
    <p:sldId id="688" r:id="rId52"/>
    <p:sldId id="1097" r:id="rId53"/>
    <p:sldId id="607" r:id="rId54"/>
    <p:sldId id="1059" r:id="rId55"/>
    <p:sldId id="1099" r:id="rId56"/>
    <p:sldId id="310" r:id="rId57"/>
    <p:sldId id="311" r:id="rId58"/>
    <p:sldId id="1100" r:id="rId59"/>
    <p:sldId id="1095" r:id="rId6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04"/>
    <p:restoredTop sz="86385"/>
  </p:normalViewPr>
  <p:slideViewPr>
    <p:cSldViewPr snapToGrid="0" snapToObjects="1">
      <p:cViewPr varScale="1">
        <p:scale>
          <a:sx n="105" d="100"/>
          <a:sy n="105" d="100"/>
        </p:scale>
        <p:origin x="392" y="200"/>
      </p:cViewPr>
      <p:guideLst/>
    </p:cSldViewPr>
  </p:slideViewPr>
  <p:outlineViewPr>
    <p:cViewPr>
      <p:scale>
        <a:sx n="33" d="100"/>
        <a:sy n="33" d="100"/>
      </p:scale>
      <p:origin x="0" y="-111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Статистика2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2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0.25</c:v>
                </c:pt>
                <c:pt idx="1">
                  <c:v>0.5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01-D344-82F6-520F870445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7248944"/>
        <c:axId val="2133466272"/>
      </c:barChart>
      <c:catAx>
        <c:axId val="2137248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RU"/>
          </a:p>
        </c:txPr>
        <c:crossAx val="2133466272"/>
        <c:crosses val="autoZero"/>
        <c:auto val="1"/>
        <c:lblAlgn val="ctr"/>
        <c:lblOffset val="100"/>
        <c:noMultiLvlLbl val="0"/>
      </c:catAx>
      <c:valAx>
        <c:axId val="2133466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RU"/>
          </a:p>
        </c:txPr>
        <c:crossAx val="2137248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64897-1F55-7848-8DA4-2F366C7D810E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0EADE-8BDA-B74D-A06B-75DFE4FF2B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8210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Построить </a:t>
            </a:r>
            <a:r>
              <a:rPr lang="en-US" dirty="0"/>
              <a:t>ROC-</a:t>
            </a:r>
            <a:r>
              <a:rPr lang="ru-RU" dirty="0"/>
              <a:t>кривую</a:t>
            </a:r>
            <a:r>
              <a:rPr lang="ru-RU" baseline="0" dirty="0"/>
              <a:t> на </a:t>
            </a:r>
            <a:r>
              <a:rPr lang="en-US" baseline="0" dirty="0"/>
              <a:t>SMART-</a:t>
            </a:r>
            <a:r>
              <a:rPr lang="ru-RU" baseline="0" dirty="0"/>
              <a:t>планшете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C8E83-E755-4DE7-A386-29FA47BF119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259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C8E83-E755-4DE7-A386-29FA47BF119E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0115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C8E83-E755-4DE7-A386-29FA47BF119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318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438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14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43C3AFB1-1B69-0E44-B35D-DAF17DA83E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345B508-AD54-1C4C-8C2C-6FF2D4FCE5EB}"/>
              </a:ext>
            </a:extLst>
          </p:cNvPr>
          <p:cNvSpPr/>
          <p:nvPr/>
        </p:nvSpPr>
        <p:spPr>
          <a:xfrm>
            <a:off x="3937000" y="0"/>
            <a:ext cx="4457700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0DACD-F7C3-2C41-8D9E-54893916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4" y="3370138"/>
            <a:ext cx="10657114" cy="893104"/>
          </a:xfrm>
          <a:prstGeom prst="rect">
            <a:avLst/>
          </a:prstGeom>
        </p:spPr>
        <p:txBody>
          <a:bodyPr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4127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668000" y="82626"/>
            <a:ext cx="988060" cy="906144"/>
          </a:xfrm>
          <a:custGeom>
            <a:avLst/>
            <a:gdLst/>
            <a:ahLst/>
            <a:cxnLst/>
            <a:rect l="l" t="t" r="r" b="b"/>
            <a:pathLst>
              <a:path w="988059" h="906144">
                <a:moveTo>
                  <a:pt x="883221" y="0"/>
                </a:moveTo>
                <a:lnTo>
                  <a:pt x="0" y="731558"/>
                </a:lnTo>
                <a:lnTo>
                  <a:pt x="16916" y="905840"/>
                </a:lnTo>
                <a:lnTo>
                  <a:pt x="987602" y="38201"/>
                </a:lnTo>
                <a:lnTo>
                  <a:pt x="883221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620290" y="460980"/>
            <a:ext cx="680085" cy="680085"/>
          </a:xfrm>
          <a:custGeom>
            <a:avLst/>
            <a:gdLst/>
            <a:ahLst/>
            <a:cxnLst/>
            <a:rect l="l" t="t" r="r" b="b"/>
            <a:pathLst>
              <a:path w="680085" h="680085">
                <a:moveTo>
                  <a:pt x="339810" y="0"/>
                </a:moveTo>
                <a:lnTo>
                  <a:pt x="296422" y="2764"/>
                </a:lnTo>
                <a:lnTo>
                  <a:pt x="253607" y="11058"/>
                </a:lnTo>
                <a:lnTo>
                  <a:pt x="211937" y="24881"/>
                </a:lnTo>
                <a:lnTo>
                  <a:pt x="171986" y="44234"/>
                </a:lnTo>
                <a:lnTo>
                  <a:pt x="134324" y="69115"/>
                </a:lnTo>
                <a:lnTo>
                  <a:pt x="99526" y="99526"/>
                </a:lnTo>
                <a:lnTo>
                  <a:pt x="69115" y="134324"/>
                </a:lnTo>
                <a:lnTo>
                  <a:pt x="44234" y="171986"/>
                </a:lnTo>
                <a:lnTo>
                  <a:pt x="24881" y="211937"/>
                </a:lnTo>
                <a:lnTo>
                  <a:pt x="11058" y="253607"/>
                </a:lnTo>
                <a:lnTo>
                  <a:pt x="2764" y="296422"/>
                </a:lnTo>
                <a:lnTo>
                  <a:pt x="0" y="339810"/>
                </a:lnTo>
                <a:lnTo>
                  <a:pt x="2764" y="383198"/>
                </a:lnTo>
                <a:lnTo>
                  <a:pt x="11058" y="426013"/>
                </a:lnTo>
                <a:lnTo>
                  <a:pt x="24881" y="467683"/>
                </a:lnTo>
                <a:lnTo>
                  <a:pt x="44234" y="507635"/>
                </a:lnTo>
                <a:lnTo>
                  <a:pt x="69115" y="545296"/>
                </a:lnTo>
                <a:lnTo>
                  <a:pt x="99526" y="580094"/>
                </a:lnTo>
                <a:lnTo>
                  <a:pt x="134324" y="610505"/>
                </a:lnTo>
                <a:lnTo>
                  <a:pt x="171986" y="635387"/>
                </a:lnTo>
                <a:lnTo>
                  <a:pt x="211937" y="654739"/>
                </a:lnTo>
                <a:lnTo>
                  <a:pt x="253607" y="668562"/>
                </a:lnTo>
                <a:lnTo>
                  <a:pt x="296422" y="676856"/>
                </a:lnTo>
                <a:lnTo>
                  <a:pt x="339810" y="679621"/>
                </a:lnTo>
                <a:lnTo>
                  <a:pt x="383198" y="676856"/>
                </a:lnTo>
                <a:lnTo>
                  <a:pt x="426013" y="668562"/>
                </a:lnTo>
                <a:lnTo>
                  <a:pt x="467683" y="654739"/>
                </a:lnTo>
                <a:lnTo>
                  <a:pt x="507635" y="635387"/>
                </a:lnTo>
                <a:lnTo>
                  <a:pt x="545296" y="610505"/>
                </a:lnTo>
                <a:lnTo>
                  <a:pt x="580094" y="580094"/>
                </a:lnTo>
                <a:lnTo>
                  <a:pt x="610505" y="545296"/>
                </a:lnTo>
                <a:lnTo>
                  <a:pt x="635387" y="507635"/>
                </a:lnTo>
                <a:lnTo>
                  <a:pt x="654739" y="467683"/>
                </a:lnTo>
                <a:lnTo>
                  <a:pt x="668562" y="426013"/>
                </a:lnTo>
                <a:lnTo>
                  <a:pt x="676856" y="383198"/>
                </a:lnTo>
                <a:lnTo>
                  <a:pt x="679621" y="339810"/>
                </a:lnTo>
                <a:lnTo>
                  <a:pt x="676856" y="296422"/>
                </a:lnTo>
                <a:lnTo>
                  <a:pt x="668562" y="253607"/>
                </a:lnTo>
                <a:lnTo>
                  <a:pt x="654739" y="211937"/>
                </a:lnTo>
                <a:lnTo>
                  <a:pt x="635387" y="171986"/>
                </a:lnTo>
                <a:lnTo>
                  <a:pt x="610505" y="134324"/>
                </a:lnTo>
                <a:lnTo>
                  <a:pt x="580094" y="99526"/>
                </a:lnTo>
                <a:lnTo>
                  <a:pt x="545296" y="69115"/>
                </a:lnTo>
                <a:lnTo>
                  <a:pt x="507635" y="44234"/>
                </a:lnTo>
                <a:lnTo>
                  <a:pt x="467683" y="24881"/>
                </a:lnTo>
                <a:lnTo>
                  <a:pt x="426013" y="11058"/>
                </a:lnTo>
                <a:lnTo>
                  <a:pt x="383198" y="2764"/>
                </a:lnTo>
                <a:lnTo>
                  <a:pt x="33981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761145" y="-2540"/>
            <a:ext cx="967105" cy="778510"/>
          </a:xfrm>
          <a:custGeom>
            <a:avLst/>
            <a:gdLst/>
            <a:ahLst/>
            <a:cxnLst/>
            <a:rect l="l" t="t" r="r" b="b"/>
            <a:pathLst>
              <a:path w="967104" h="778510">
                <a:moveTo>
                  <a:pt x="866591" y="0"/>
                </a:moveTo>
                <a:lnTo>
                  <a:pt x="100116" y="0"/>
                </a:lnTo>
                <a:lnTo>
                  <a:pt x="82379" y="23683"/>
                </a:lnTo>
                <a:lnTo>
                  <a:pt x="58842" y="62213"/>
                </a:lnTo>
                <a:lnTo>
                  <a:pt x="39228" y="102320"/>
                </a:lnTo>
                <a:lnTo>
                  <a:pt x="23537" y="143718"/>
                </a:lnTo>
                <a:lnTo>
                  <a:pt x="11768" y="186120"/>
                </a:lnTo>
                <a:lnTo>
                  <a:pt x="3922" y="229238"/>
                </a:lnTo>
                <a:lnTo>
                  <a:pt x="0" y="272787"/>
                </a:lnTo>
                <a:lnTo>
                  <a:pt x="0" y="316479"/>
                </a:lnTo>
                <a:lnTo>
                  <a:pt x="3922" y="360028"/>
                </a:lnTo>
                <a:lnTo>
                  <a:pt x="11768" y="403146"/>
                </a:lnTo>
                <a:lnTo>
                  <a:pt x="23537" y="445548"/>
                </a:lnTo>
                <a:lnTo>
                  <a:pt x="39228" y="486946"/>
                </a:lnTo>
                <a:lnTo>
                  <a:pt x="58842" y="527053"/>
                </a:lnTo>
                <a:lnTo>
                  <a:pt x="82379" y="565584"/>
                </a:lnTo>
                <a:lnTo>
                  <a:pt x="109839" y="602250"/>
                </a:lnTo>
                <a:lnTo>
                  <a:pt x="141222" y="636765"/>
                </a:lnTo>
                <a:lnTo>
                  <a:pt x="175739" y="668148"/>
                </a:lnTo>
                <a:lnTo>
                  <a:pt x="212407" y="695608"/>
                </a:lnTo>
                <a:lnTo>
                  <a:pt x="250938" y="719145"/>
                </a:lnTo>
                <a:lnTo>
                  <a:pt x="291046" y="738759"/>
                </a:lnTo>
                <a:lnTo>
                  <a:pt x="332444" y="754450"/>
                </a:lnTo>
                <a:lnTo>
                  <a:pt x="374846" y="766219"/>
                </a:lnTo>
                <a:lnTo>
                  <a:pt x="417964" y="774065"/>
                </a:lnTo>
                <a:lnTo>
                  <a:pt x="461513" y="777987"/>
                </a:lnTo>
                <a:lnTo>
                  <a:pt x="505204" y="777987"/>
                </a:lnTo>
                <a:lnTo>
                  <a:pt x="548752" y="774065"/>
                </a:lnTo>
                <a:lnTo>
                  <a:pt x="591870" y="766219"/>
                </a:lnTo>
                <a:lnTo>
                  <a:pt x="634271" y="754450"/>
                </a:lnTo>
                <a:lnTo>
                  <a:pt x="675668" y="738759"/>
                </a:lnTo>
                <a:lnTo>
                  <a:pt x="715775" y="719145"/>
                </a:lnTo>
                <a:lnTo>
                  <a:pt x="754305" y="695608"/>
                </a:lnTo>
                <a:lnTo>
                  <a:pt x="790970" y="668148"/>
                </a:lnTo>
                <a:lnTo>
                  <a:pt x="825485" y="636765"/>
                </a:lnTo>
                <a:lnTo>
                  <a:pt x="856868" y="602250"/>
                </a:lnTo>
                <a:lnTo>
                  <a:pt x="884328" y="565584"/>
                </a:lnTo>
                <a:lnTo>
                  <a:pt x="907865" y="527053"/>
                </a:lnTo>
                <a:lnTo>
                  <a:pt x="927479" y="486946"/>
                </a:lnTo>
                <a:lnTo>
                  <a:pt x="943171" y="445548"/>
                </a:lnTo>
                <a:lnTo>
                  <a:pt x="954939" y="403146"/>
                </a:lnTo>
                <a:lnTo>
                  <a:pt x="962785" y="360028"/>
                </a:lnTo>
                <a:lnTo>
                  <a:pt x="966708" y="316479"/>
                </a:lnTo>
                <a:lnTo>
                  <a:pt x="966708" y="272787"/>
                </a:lnTo>
                <a:lnTo>
                  <a:pt x="962785" y="229238"/>
                </a:lnTo>
                <a:lnTo>
                  <a:pt x="954939" y="186120"/>
                </a:lnTo>
                <a:lnTo>
                  <a:pt x="943171" y="143718"/>
                </a:lnTo>
                <a:lnTo>
                  <a:pt x="927479" y="102320"/>
                </a:lnTo>
                <a:lnTo>
                  <a:pt x="907865" y="62213"/>
                </a:lnTo>
                <a:lnTo>
                  <a:pt x="884328" y="23683"/>
                </a:lnTo>
                <a:lnTo>
                  <a:pt x="866591" y="0"/>
                </a:lnTo>
                <a:close/>
              </a:path>
            </a:pathLst>
          </a:custGeom>
          <a:solidFill>
            <a:srgbClr val="E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895600" y="197713"/>
            <a:ext cx="7236460" cy="778510"/>
          </a:xfrm>
          <a:custGeom>
            <a:avLst/>
            <a:gdLst/>
            <a:ahLst/>
            <a:cxnLst/>
            <a:rect l="l" t="t" r="r" b="b"/>
            <a:pathLst>
              <a:path w="4949190" h="778510">
                <a:moveTo>
                  <a:pt x="0" y="0"/>
                </a:moveTo>
                <a:lnTo>
                  <a:pt x="4948872" y="0"/>
                </a:lnTo>
                <a:lnTo>
                  <a:pt x="4948872" y="778471"/>
                </a:lnTo>
                <a:lnTo>
                  <a:pt x="0" y="77847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895600" y="197713"/>
            <a:ext cx="7236460" cy="778510"/>
          </a:xfrm>
          <a:custGeom>
            <a:avLst/>
            <a:gdLst/>
            <a:ahLst/>
            <a:cxnLst/>
            <a:rect l="l" t="t" r="r" b="b"/>
            <a:pathLst>
              <a:path w="4949190" h="778510">
                <a:moveTo>
                  <a:pt x="0" y="0"/>
                </a:moveTo>
                <a:lnTo>
                  <a:pt x="4948872" y="0"/>
                </a:lnTo>
                <a:lnTo>
                  <a:pt x="4948872" y="778475"/>
                </a:lnTo>
                <a:lnTo>
                  <a:pt x="0" y="778475"/>
                </a:lnTo>
                <a:lnTo>
                  <a:pt x="0" y="0"/>
                </a:lnTo>
                <a:close/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63816" y="309741"/>
            <a:ext cx="7102305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E53DA951-B45D-1B40-846A-64C93ECC8134}"/>
              </a:ext>
            </a:extLst>
          </p:cNvPr>
          <p:cNvSpPr/>
          <p:nvPr/>
        </p:nvSpPr>
        <p:spPr>
          <a:xfrm>
            <a:off x="88900" y="0"/>
            <a:ext cx="2082800" cy="109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B60B72-D1E3-2D41-930B-C5E81D649C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5415687"/>
          </a:xfrm>
          <a:prstGeom prst="rect">
            <a:avLst/>
          </a:prstGeom>
        </p:spPr>
        <p:txBody>
          <a:bodyPr lIns="90000" anchor="ctr"/>
          <a:lstStyle>
            <a:lvl1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33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F7340E-08F8-B845-A057-CE85CD005B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98CC9-B68F-0341-8C13-60B8F6283A8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/>
          <a:lstStyle/>
          <a:p>
            <a:fld id="{FA7F2292-432A-A745-B3F4-3B6C7F2C7C32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25EDD-E4D0-FD4F-AF84-DB72C6D3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/>
          <a:p>
            <a:fld id="{927E14FA-C693-0942-8529-F2C6013C6EFD}" type="slidenum">
              <a:rPr lang="ru-RU" smtClean="0"/>
              <a:t>‹#›</a:t>
            </a:fld>
            <a:endParaRPr lang="ru-RU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3C3AFB1-1B69-0E44-B35D-DAF17DA83E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2">
            <a:extLst>
              <a:ext uri="{FF2B5EF4-FFF2-40B4-BE49-F238E27FC236}">
                <a16:creationId xmlns:a16="http://schemas.microsoft.com/office/drawing/2014/main" id="{2B009122-C6D9-1249-8AC1-BB8C1B980EF6}"/>
              </a:ext>
            </a:extLst>
          </p:cNvPr>
          <p:cNvSpPr/>
          <p:nvPr/>
        </p:nvSpPr>
        <p:spPr>
          <a:xfrm>
            <a:off x="88900" y="0"/>
            <a:ext cx="2082800" cy="109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22262-BA1B-FE47-8218-899CFF16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5500"/>
            <a:ext cx="10515600" cy="2667000"/>
          </a:xfrm>
          <a:prstGeom prst="rect">
            <a:avLst/>
          </a:prstGeom>
        </p:spPr>
        <p:txBody>
          <a:bodyPr anchor="ctr"/>
          <a:lstStyle>
            <a:lvl1pPr algn="ctr">
              <a:defRPr sz="4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199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Фин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D1588AA-81EC-5247-BA0C-53F94CF2D4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0418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5FBF-662A-D14C-8E2E-4B34C637F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CA6806-E414-0D43-890C-7E0A8AA5C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7C1C3-36E4-0A46-97D8-D5B7F13F3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F2292-432A-A745-B3F4-3B6C7F2C7C32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C7197-6743-174B-A1F0-1FFB442C3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D0294-593B-D741-BE5A-1A7A333D9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E14FA-C693-0942-8529-F2C6013C6E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66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3"/>
          <p:cNvSpPr>
            <a:spLocks noGrp="1"/>
          </p:cNvSpPr>
          <p:nvPr>
            <p:ph type="pic" sz="quarter" idx="21" hasCustomPrompt="1"/>
          </p:nvPr>
        </p:nvSpPr>
        <p:spPr>
          <a:xfrm>
            <a:off x="6287703" y="1530351"/>
            <a:ext cx="5319346" cy="4262664"/>
          </a:xfrm>
        </p:spPr>
        <p:txBody>
          <a:bodyPr/>
          <a:lstStyle>
            <a:lvl1pPr marL="0" marR="0" indent="0" algn="ctr" defTabSz="822919" rtl="0" eaLnBrk="1" fontAlgn="auto" latinLnBrk="0" hangingPunct="1">
              <a:lnSpc>
                <a:spcPts val="2700"/>
              </a:lnSpc>
              <a:spcBef>
                <a:spcPts val="1350"/>
              </a:spcBef>
              <a:spcAft>
                <a:spcPts val="135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+mn-lt"/>
                <a:ea typeface="Yandex Sans Text PF Thin" charset="0"/>
                <a:cs typeface="Yandex Sans Text PF Thin" charset="0"/>
              </a:defRPr>
            </a:lvl1pPr>
          </a:lstStyle>
          <a:p>
            <a:r>
              <a:rPr lang="en-US" dirty="0"/>
              <a:t>JPG,PNG</a:t>
            </a:r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587414" y="1530351"/>
            <a:ext cx="5319265" cy="426266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7413" y="6306445"/>
            <a:ext cx="9685968" cy="16932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87414" y="335077"/>
            <a:ext cx="11016379" cy="680870"/>
          </a:xfrm>
        </p:spPr>
        <p:txBody>
          <a:bodyPr anchor="t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2256" y="6306445"/>
            <a:ext cx="571538" cy="169324"/>
          </a:xfrm>
          <a:prstGeom prst="rect">
            <a:avLst/>
          </a:prstGeom>
        </p:spPr>
        <p:txBody>
          <a:bodyPr/>
          <a:lstStyle/>
          <a:p>
            <a:fld id="{93F3EDF4-0BA1-46C5-A405-AEF34D15C7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32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202469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519" y="997527"/>
            <a:ext cx="11686307" cy="561307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914377" indent="-304792">
              <a:buFont typeface="Wingdings" pitchFamily="2" charset="2"/>
              <a:buChar char="§"/>
              <a:defRPr sz="3200"/>
            </a:lvl2pPr>
            <a:lvl3pPr marL="1523962" indent="-304792">
              <a:buFont typeface="Courier New" panose="02070309020205020404" pitchFamily="49" charset="0"/>
              <a:buChar char="o"/>
              <a:defRPr sz="3200"/>
            </a:lvl3pPr>
            <a:lvl4pPr marL="2133547" indent="-304792">
              <a:buFont typeface="Wingdings" pitchFamily="2" charset="2"/>
              <a:buChar char="q"/>
              <a:defRPr sz="3200"/>
            </a:lvl4pPr>
            <a:lvl5pPr marL="2743131" indent="-304792">
              <a:buFont typeface="Wingdings" pitchFamily="2" charset="2"/>
              <a:buChar char="Ø"/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B327-4D8B-4363-B1F2-9ED0E4F4AAE4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03230" y="228334"/>
            <a:ext cx="10919596" cy="546229"/>
          </a:xfrm>
          <a:prstGeom prst="rect">
            <a:avLst/>
          </a:prstGeom>
        </p:spPr>
        <p:txBody>
          <a:bodyPr/>
          <a:lstStyle>
            <a:lvl1pPr>
              <a:defRPr sz="3733" b="0">
                <a:solidFill>
                  <a:srgbClr val="006600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1248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20687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0058A9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527381" y="692697"/>
            <a:ext cx="1152128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dirty="0" smtClean="0"/>
            </a:lvl1pPr>
            <a:lvl2pPr marL="457200" indent="0">
              <a:buFont typeface="Arial" charset="0"/>
              <a:buNone/>
              <a:defRPr lang="en-US" sz="2400" dirty="0" smtClean="0"/>
            </a:lvl2pPr>
            <a:lvl3pPr marL="914400" indent="0">
              <a:buFont typeface="Arial" charset="0"/>
              <a:buNone/>
              <a:defRPr lang="en-US" sz="2400" dirty="0" smtClean="0"/>
            </a:lvl3pPr>
            <a:lvl4pPr marL="1371600" indent="0">
              <a:buFont typeface="Arial" charset="0"/>
              <a:buNone/>
              <a:defRPr lang="en-US" sz="2400" dirty="0" smtClean="0"/>
            </a:lvl4pPr>
            <a:lvl5pPr marL="1828800" indent="0">
              <a:buFont typeface="Arial" charset="0"/>
              <a:buNone/>
              <a:defRPr lang="en-US" sz="2400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4872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60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1" r:id="rId9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.jpg"/><Relationship Id="rId7" Type="http://schemas.openxmlformats.org/officeDocument/2006/relationships/image" Target="../media/image4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cscistatistics.com/tests/ztes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A12209-0A8B-7E4E-ABE4-79BE8AD5C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4" y="2790701"/>
            <a:ext cx="10657114" cy="1472541"/>
          </a:xfrm>
        </p:spPr>
        <p:txBody>
          <a:bodyPr/>
          <a:lstStyle/>
          <a:p>
            <a:r>
              <a:rPr lang="ru-RU" dirty="0"/>
              <a:t>Метрики качества рекомендаций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19B05-520D-8745-B8AC-F9C9914B2F8D}"/>
              </a:ext>
            </a:extLst>
          </p:cNvPr>
          <p:cNvSpPr txBox="1"/>
          <p:nvPr/>
        </p:nvSpPr>
        <p:spPr>
          <a:xfrm>
            <a:off x="3804834" y="4607626"/>
            <a:ext cx="45575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Андрей Зимовнов (Яндекс, ВШЭ)</a:t>
            </a:r>
          </a:p>
        </p:txBody>
      </p:sp>
    </p:spTree>
    <p:extLst>
      <p:ext uri="{BB962C8B-B14F-4D97-AF65-F5344CB8AC3E}">
        <p14:creationId xmlns:p14="http://schemas.microsoft.com/office/powerpoint/2010/main" val="2351296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8DC1-4389-7546-9FD7-49ADE7D271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Бинарная классификация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17C71-1252-0845-8F45-2C20EFA6B3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Упростим задачу, пусть есть два исхода: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Фильм оценен выше среднего –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Фильм оценен ниже среднего –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Или +1 и -1, не очень важно.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A37C1-FC9E-9E4C-90E6-48B75EA9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341" y="3063398"/>
            <a:ext cx="1868713" cy="186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96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A2A0-421C-2649-8893-76451C058E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Матрица ошибок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B65FFFFC-0027-814E-B069-A9446F8F1B4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61703511"/>
                  </p:ext>
                </p:extLst>
              </p:nvPr>
            </p:nvGraphicFramePr>
            <p:xfrm>
              <a:off x="1649928" y="2608258"/>
              <a:ext cx="8827821" cy="2391253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9426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4260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4260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753509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188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True</a:t>
                          </a:r>
                          <a:r>
                            <a:rPr lang="en-US" sz="2400" baseline="0" dirty="0"/>
                            <a:t> Positive (TP)</a:t>
                          </a:r>
                          <a:endParaRPr lang="ru-RU" sz="2400" baseline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C00000"/>
                              </a:solidFill>
                            </a:rPr>
                            <a:t>False Positive (FP)</a:t>
                          </a:r>
                          <a:endParaRPr lang="ru-RU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1887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C00000"/>
                              </a:solidFill>
                            </a:rPr>
                            <a:t>False Negative (FN)</a:t>
                          </a:r>
                          <a:endParaRPr lang="ru-RU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True Negative (TN)</a:t>
                          </a:r>
                          <a:endParaRPr lang="ru-RU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B65FFFFC-0027-814E-B069-A9446F8F1B4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61703511"/>
                  </p:ext>
                </p:extLst>
              </p:nvPr>
            </p:nvGraphicFramePr>
            <p:xfrm>
              <a:off x="1649928" y="2608258"/>
              <a:ext cx="8827821" cy="2391253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9426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4260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4260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753509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9571" t="-1667" r="-99571" b="-2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431" t="-1667" b="-2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1887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95313" r="-200431" b="-1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True</a:t>
                          </a:r>
                          <a:r>
                            <a:rPr lang="en-US" sz="2400" baseline="0" dirty="0"/>
                            <a:t> Positive (TP)</a:t>
                          </a:r>
                          <a:endParaRPr lang="ru-RU" sz="2400" baseline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C00000"/>
                              </a:solidFill>
                            </a:rPr>
                            <a:t>False Positive (FP)</a:t>
                          </a:r>
                          <a:endParaRPr lang="ru-RU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1887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92308" r="-2004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C00000"/>
                              </a:solidFill>
                            </a:rPr>
                            <a:t>False Negative (FN)</a:t>
                          </a:r>
                          <a:endParaRPr lang="ru-RU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True Negative (TN)</a:t>
                          </a:r>
                          <a:endParaRPr lang="ru-RU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4070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Точность (</a:t>
            </a:r>
            <a:r>
              <a:rPr lang="en-US" dirty="0"/>
              <a:t>precision)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08165" y="4201621"/>
                <a:ext cx="10465163" cy="23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667" dirty="0"/>
                  <a:t>Точность показывает, насколько можно доверять классификатору при </a:t>
                </a:r>
                <a14:m>
                  <m:oMath xmlns:m="http://schemas.openxmlformats.org/officeDocument/2006/math">
                    <m:r>
                      <a:rPr lang="en-US" sz="2667" b="1" i="1">
                        <a:latin typeface="Cambria Math" charset="0"/>
                      </a:rPr>
                      <m:t>𝒂</m:t>
                    </m:r>
                    <m:d>
                      <m:dPr>
                        <m:ctrlPr>
                          <a:rPr lang="en-US" sz="2667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67" b="1" i="1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sz="2667" b="1" i="1">
                        <a:latin typeface="Cambria Math" charset="0"/>
                      </a:rPr>
                      <m:t>=</m:t>
                    </m:r>
                    <m:r>
                      <a:rPr lang="en-US" sz="2667" b="1" i="1">
                        <a:latin typeface="Cambria Math" charset="0"/>
                      </a:rPr>
                      <m:t>𝟏</m:t>
                    </m:r>
                  </m:oMath>
                </a14:m>
                <a:r>
                  <a:rPr lang="ru-RU" sz="2667" dirty="0">
                    <a:latin typeface="Cambria Math" charset="0"/>
                  </a:rPr>
                  <a:t>:</a:t>
                </a:r>
                <a:endParaRPr lang="en-US" sz="2667" dirty="0">
                  <a:latin typeface="Cambria Math" charset="0"/>
                </a:endParaRPr>
              </a:p>
              <a:p>
                <a:pPr algn="ctr"/>
                <a:endParaRPr lang="ru-RU" sz="3200" b="1" dirty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b="1">
                          <a:latin typeface="Cambria Math" charset="0"/>
                        </a:rPr>
                        <m:t>precision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𝒂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𝑿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charset="0"/>
                            </a:rPr>
                            <m:t>𝑻𝑷</m:t>
                          </m:r>
                        </m:num>
                        <m:den>
                          <m:r>
                            <a:rPr lang="en-US" sz="3200" b="1" i="1">
                              <a:latin typeface="Cambria Math" charset="0"/>
                            </a:rPr>
                            <m:t>𝑻𝑷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𝑭𝑷</m:t>
                          </m:r>
                        </m:den>
                      </m:f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65" y="4201621"/>
                <a:ext cx="10465163" cy="2335832"/>
              </a:xfrm>
              <a:prstGeom prst="rect">
                <a:avLst/>
              </a:prstGeom>
              <a:blipFill>
                <a:blip r:embed="rId2"/>
                <a:stretch>
                  <a:fillRect t="-2162" b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3">
                <a:extLst>
                  <a:ext uri="{FF2B5EF4-FFF2-40B4-BE49-F238E27FC236}">
                    <a16:creationId xmlns:a16="http://schemas.microsoft.com/office/drawing/2014/main" id="{65B6C4F4-55E8-5D4A-93B4-621AF8101B7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72303631"/>
                  </p:ext>
                </p:extLst>
              </p:nvPr>
            </p:nvGraphicFramePr>
            <p:xfrm>
              <a:off x="1726837" y="1586980"/>
              <a:ext cx="8827821" cy="2391253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9426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4260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4260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753509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188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True</a:t>
                          </a:r>
                          <a:r>
                            <a:rPr lang="en-US" sz="2400" baseline="0" dirty="0"/>
                            <a:t> Positive (TP)</a:t>
                          </a:r>
                          <a:endParaRPr lang="ru-RU" sz="2400" baseline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False Positive (FP)</a:t>
                          </a:r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1887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False Negative (FN)</a:t>
                          </a:r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True Negative (TN)</a:t>
                          </a:r>
                          <a:endParaRPr lang="ru-RU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3">
                <a:extLst>
                  <a:ext uri="{FF2B5EF4-FFF2-40B4-BE49-F238E27FC236}">
                    <a16:creationId xmlns:a16="http://schemas.microsoft.com/office/drawing/2014/main" id="{65B6C4F4-55E8-5D4A-93B4-621AF8101B7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72303631"/>
                  </p:ext>
                </p:extLst>
              </p:nvPr>
            </p:nvGraphicFramePr>
            <p:xfrm>
              <a:off x="1726837" y="1586980"/>
              <a:ext cx="8827821" cy="2391253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9426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4260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4260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753509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9571" r="-99142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431" r="431" b="-2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1887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92308" r="-2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True</a:t>
                          </a:r>
                          <a:r>
                            <a:rPr lang="en-US" sz="2400" baseline="0" dirty="0"/>
                            <a:t> Positive (TP)</a:t>
                          </a:r>
                          <a:endParaRPr lang="ru-RU" sz="2400" baseline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False Positive (FP)</a:t>
                          </a:r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1887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92308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False Negative (FN)</a:t>
                          </a:r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True Negative (TN)</a:t>
                          </a:r>
                          <a:endParaRPr lang="ru-RU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13350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Полнота (</a:t>
            </a:r>
            <a:r>
              <a:rPr lang="en-US" dirty="0"/>
              <a:t>recall)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08165" y="4201621"/>
                <a:ext cx="10465163" cy="2253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667" dirty="0"/>
                  <a:t>Полнота показывает, как много положительных объектов находит классификатор:</a:t>
                </a:r>
              </a:p>
              <a:p>
                <a:pPr algn="ctr"/>
                <a:endParaRPr lang="en-US" sz="2667" dirty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b="1">
                          <a:latin typeface="Cambria Math" charset="0"/>
                        </a:rPr>
                        <m:t>recall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𝒂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𝑿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charset="0"/>
                            </a:rPr>
                            <m:t>𝑻𝑷</m:t>
                          </m:r>
                        </m:num>
                        <m:den>
                          <m:r>
                            <a:rPr lang="en-US" sz="3200" b="1" i="1">
                              <a:latin typeface="Cambria Math" charset="0"/>
                            </a:rPr>
                            <m:t>𝑻𝑷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𝑭𝑵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65" y="4201621"/>
                <a:ext cx="10465163" cy="2253822"/>
              </a:xfrm>
              <a:prstGeom prst="rect">
                <a:avLst/>
              </a:prstGeom>
              <a:blipFill>
                <a:blip r:embed="rId2"/>
                <a:stretch>
                  <a:fillRect t="-2247" b="-28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3">
                <a:extLst>
                  <a:ext uri="{FF2B5EF4-FFF2-40B4-BE49-F238E27FC236}">
                    <a16:creationId xmlns:a16="http://schemas.microsoft.com/office/drawing/2014/main" id="{65B6C4F4-55E8-5D4A-93B4-621AF8101B7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15303163"/>
                  </p:ext>
                </p:extLst>
              </p:nvPr>
            </p:nvGraphicFramePr>
            <p:xfrm>
              <a:off x="1726837" y="1586980"/>
              <a:ext cx="8827821" cy="2391253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9426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4260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4260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753509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188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True</a:t>
                          </a:r>
                          <a:r>
                            <a:rPr lang="en-US" sz="2400" baseline="0" dirty="0"/>
                            <a:t> Positive (TP)</a:t>
                          </a:r>
                          <a:endParaRPr lang="ru-RU" sz="2400" baseline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False Positive (FP)</a:t>
                          </a:r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1887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False Negative (FN)</a:t>
                          </a:r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True Negative (TN)</a:t>
                          </a:r>
                          <a:endParaRPr lang="ru-RU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3">
                <a:extLst>
                  <a:ext uri="{FF2B5EF4-FFF2-40B4-BE49-F238E27FC236}">
                    <a16:creationId xmlns:a16="http://schemas.microsoft.com/office/drawing/2014/main" id="{65B6C4F4-55E8-5D4A-93B4-621AF8101B7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15303163"/>
                  </p:ext>
                </p:extLst>
              </p:nvPr>
            </p:nvGraphicFramePr>
            <p:xfrm>
              <a:off x="1726837" y="1586980"/>
              <a:ext cx="8827821" cy="2391253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9426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4260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4260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753509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9571" r="-99142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431" r="431" b="-2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1887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92308" r="-2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True</a:t>
                          </a:r>
                          <a:r>
                            <a:rPr lang="en-US" sz="2400" baseline="0" dirty="0"/>
                            <a:t> Positive (TP)</a:t>
                          </a:r>
                          <a:endParaRPr lang="ru-RU" sz="2400" baseline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False Positive (FP)</a:t>
                          </a:r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1887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92308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False Negative (FN)</a:t>
                          </a:r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True Negative (TN)</a:t>
                          </a:r>
                          <a:endParaRPr lang="ru-RU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61844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Геометрическая интерпретация</a:t>
            </a:r>
            <a:endParaRPr lang="en-US" dirty="0"/>
          </a:p>
        </p:txBody>
      </p:sp>
      <p:pic>
        <p:nvPicPr>
          <p:cNvPr id="2049" name="Picture 1" descr="/var/folders/rv/40vvyv1d6x9cttr9h_tl70613ch3gg/T/com.microsoft.Powerpoint/WebArchiveCopyPasteTempFiles/cid26B44AAC-1121-9F4B-A0BE-EF8C4CC22A6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20" y="1244425"/>
            <a:ext cx="7620000" cy="52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316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Большая точность</a:t>
            </a:r>
            <a:endParaRPr lang="en-US" dirty="0"/>
          </a:p>
        </p:txBody>
      </p:sp>
      <p:pic>
        <p:nvPicPr>
          <p:cNvPr id="3074" name="Picture 2" descr="/var/folders/rv/40vvyv1d6x9cttr9h_tl70613ch3gg/T/com.microsoft.Powerpoint/WebArchiveCopyPasteTempFiles/cid5E950236-325B-F044-8C5F-6DC528E2261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941" y="1244425"/>
            <a:ext cx="7620000" cy="52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554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Большая полнота</a:t>
            </a:r>
            <a:endParaRPr lang="en-US" dirty="0"/>
          </a:p>
        </p:txBody>
      </p:sp>
      <p:pic>
        <p:nvPicPr>
          <p:cNvPr id="4097" name="Picture 1" descr="/var/folders/rv/40vvyv1d6x9cttr9h_tl70613ch3gg/T/com.microsoft.Powerpoint/WebArchiveCopyPasteTempFiles/cid5100C94E-6664-8743-A53E-F9BCC9E5206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952" y="1365504"/>
            <a:ext cx="7620000" cy="52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500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Баланс точности и полноты</a:t>
            </a:r>
            <a:endParaRPr lang="en-US" dirty="0"/>
          </a:p>
        </p:txBody>
      </p:sp>
      <p:pic>
        <p:nvPicPr>
          <p:cNvPr id="5121" name="Picture 1" descr="/var/folders/rv/40vvyv1d6x9cttr9h_tl70613ch3gg/T/com.microsoft.Powerpoint/WebArchiveCopyPasteTempFiles/cid020402F6-F24C-B442-BECE-1EBB77A3D2C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352" y="1398016"/>
            <a:ext cx="7620000" cy="52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CF3FF5B-B83B-4346-A16A-3ED4B842502F}"/>
              </a:ext>
            </a:extLst>
          </p:cNvPr>
          <p:cNvSpPr/>
          <p:nvPr/>
        </p:nvSpPr>
        <p:spPr>
          <a:xfrm>
            <a:off x="5771408" y="2054431"/>
            <a:ext cx="2755075" cy="2256312"/>
          </a:xfrm>
          <a:custGeom>
            <a:avLst/>
            <a:gdLst>
              <a:gd name="connsiteX0" fmla="*/ 178130 w 2755075"/>
              <a:gd name="connsiteY0" fmla="*/ 249382 h 2256312"/>
              <a:gd name="connsiteX1" fmla="*/ 178130 w 2755075"/>
              <a:gd name="connsiteY1" fmla="*/ 249382 h 2256312"/>
              <a:gd name="connsiteX2" fmla="*/ 273132 w 2755075"/>
              <a:gd name="connsiteY2" fmla="*/ 213756 h 2256312"/>
              <a:gd name="connsiteX3" fmla="*/ 320634 w 2755075"/>
              <a:gd name="connsiteY3" fmla="*/ 201881 h 2256312"/>
              <a:gd name="connsiteX4" fmla="*/ 403761 w 2755075"/>
              <a:gd name="connsiteY4" fmla="*/ 166255 h 2256312"/>
              <a:gd name="connsiteX5" fmla="*/ 605641 w 2755075"/>
              <a:gd name="connsiteY5" fmla="*/ 118753 h 2256312"/>
              <a:gd name="connsiteX6" fmla="*/ 653143 w 2755075"/>
              <a:gd name="connsiteY6" fmla="*/ 106878 h 2256312"/>
              <a:gd name="connsiteX7" fmla="*/ 795647 w 2755075"/>
              <a:gd name="connsiteY7" fmla="*/ 95003 h 2256312"/>
              <a:gd name="connsiteX8" fmla="*/ 819397 w 2755075"/>
              <a:gd name="connsiteY8" fmla="*/ 59377 h 2256312"/>
              <a:gd name="connsiteX9" fmla="*/ 831273 w 2755075"/>
              <a:gd name="connsiteY9" fmla="*/ 23751 h 2256312"/>
              <a:gd name="connsiteX10" fmla="*/ 866898 w 2755075"/>
              <a:gd name="connsiteY10" fmla="*/ 0 h 2256312"/>
              <a:gd name="connsiteX11" fmla="*/ 902524 w 2755075"/>
              <a:gd name="connsiteY11" fmla="*/ 11875 h 2256312"/>
              <a:gd name="connsiteX12" fmla="*/ 1045028 w 2755075"/>
              <a:gd name="connsiteY12" fmla="*/ 23751 h 2256312"/>
              <a:gd name="connsiteX13" fmla="*/ 1080654 w 2755075"/>
              <a:gd name="connsiteY13" fmla="*/ 47501 h 2256312"/>
              <a:gd name="connsiteX14" fmla="*/ 1140031 w 2755075"/>
              <a:gd name="connsiteY14" fmla="*/ 118753 h 2256312"/>
              <a:gd name="connsiteX15" fmla="*/ 1175657 w 2755075"/>
              <a:gd name="connsiteY15" fmla="*/ 142504 h 2256312"/>
              <a:gd name="connsiteX16" fmla="*/ 1223158 w 2755075"/>
              <a:gd name="connsiteY16" fmla="*/ 190005 h 2256312"/>
              <a:gd name="connsiteX17" fmla="*/ 1258784 w 2755075"/>
              <a:gd name="connsiteY17" fmla="*/ 213756 h 2256312"/>
              <a:gd name="connsiteX18" fmla="*/ 1698171 w 2755075"/>
              <a:gd name="connsiteY18" fmla="*/ 249382 h 2256312"/>
              <a:gd name="connsiteX19" fmla="*/ 1888176 w 2755075"/>
              <a:gd name="connsiteY19" fmla="*/ 296883 h 2256312"/>
              <a:gd name="connsiteX20" fmla="*/ 1923802 w 2755075"/>
              <a:gd name="connsiteY20" fmla="*/ 308759 h 2256312"/>
              <a:gd name="connsiteX21" fmla="*/ 1995054 w 2755075"/>
              <a:gd name="connsiteY21" fmla="*/ 356260 h 2256312"/>
              <a:gd name="connsiteX22" fmla="*/ 2030680 w 2755075"/>
              <a:gd name="connsiteY22" fmla="*/ 380011 h 2256312"/>
              <a:gd name="connsiteX23" fmla="*/ 2042556 w 2755075"/>
              <a:gd name="connsiteY23" fmla="*/ 415637 h 2256312"/>
              <a:gd name="connsiteX24" fmla="*/ 2113808 w 2755075"/>
              <a:gd name="connsiteY24" fmla="*/ 510639 h 2256312"/>
              <a:gd name="connsiteX25" fmla="*/ 2161309 w 2755075"/>
              <a:gd name="connsiteY25" fmla="*/ 558140 h 2256312"/>
              <a:gd name="connsiteX26" fmla="*/ 2185060 w 2755075"/>
              <a:gd name="connsiteY26" fmla="*/ 593766 h 2256312"/>
              <a:gd name="connsiteX27" fmla="*/ 2291937 w 2755075"/>
              <a:gd name="connsiteY27" fmla="*/ 688769 h 2256312"/>
              <a:gd name="connsiteX28" fmla="*/ 2339439 w 2755075"/>
              <a:gd name="connsiteY28" fmla="*/ 771896 h 2256312"/>
              <a:gd name="connsiteX29" fmla="*/ 2434441 w 2755075"/>
              <a:gd name="connsiteY29" fmla="*/ 997527 h 2256312"/>
              <a:gd name="connsiteX30" fmla="*/ 2470067 w 2755075"/>
              <a:gd name="connsiteY30" fmla="*/ 1045029 h 2256312"/>
              <a:gd name="connsiteX31" fmla="*/ 2493818 w 2755075"/>
              <a:gd name="connsiteY31" fmla="*/ 1092530 h 2256312"/>
              <a:gd name="connsiteX32" fmla="*/ 2565070 w 2755075"/>
              <a:gd name="connsiteY32" fmla="*/ 1163782 h 2256312"/>
              <a:gd name="connsiteX33" fmla="*/ 2588821 w 2755075"/>
              <a:gd name="connsiteY33" fmla="*/ 1235034 h 2256312"/>
              <a:gd name="connsiteX34" fmla="*/ 2636322 w 2755075"/>
              <a:gd name="connsiteY34" fmla="*/ 1306286 h 2256312"/>
              <a:gd name="connsiteX35" fmla="*/ 2660073 w 2755075"/>
              <a:gd name="connsiteY35" fmla="*/ 1341912 h 2256312"/>
              <a:gd name="connsiteX36" fmla="*/ 2695698 w 2755075"/>
              <a:gd name="connsiteY36" fmla="*/ 1377538 h 2256312"/>
              <a:gd name="connsiteX37" fmla="*/ 2707574 w 2755075"/>
              <a:gd name="connsiteY37" fmla="*/ 1413164 h 2256312"/>
              <a:gd name="connsiteX38" fmla="*/ 2755075 w 2755075"/>
              <a:gd name="connsiteY38" fmla="*/ 1484416 h 2256312"/>
              <a:gd name="connsiteX39" fmla="*/ 2743200 w 2755075"/>
              <a:gd name="connsiteY39" fmla="*/ 1710047 h 2256312"/>
              <a:gd name="connsiteX40" fmla="*/ 2731324 w 2755075"/>
              <a:gd name="connsiteY40" fmla="*/ 1745673 h 2256312"/>
              <a:gd name="connsiteX41" fmla="*/ 2683823 w 2755075"/>
              <a:gd name="connsiteY41" fmla="*/ 1816925 h 2256312"/>
              <a:gd name="connsiteX42" fmla="*/ 2612571 w 2755075"/>
              <a:gd name="connsiteY42" fmla="*/ 1888177 h 2256312"/>
              <a:gd name="connsiteX43" fmla="*/ 2576945 w 2755075"/>
              <a:gd name="connsiteY43" fmla="*/ 1923803 h 2256312"/>
              <a:gd name="connsiteX44" fmla="*/ 2529444 w 2755075"/>
              <a:gd name="connsiteY44" fmla="*/ 1995055 h 2256312"/>
              <a:gd name="connsiteX45" fmla="*/ 2505693 w 2755075"/>
              <a:gd name="connsiteY45" fmla="*/ 2030681 h 2256312"/>
              <a:gd name="connsiteX46" fmla="*/ 2410691 w 2755075"/>
              <a:gd name="connsiteY46" fmla="*/ 2113808 h 2256312"/>
              <a:gd name="connsiteX47" fmla="*/ 2339439 w 2755075"/>
              <a:gd name="connsiteY47" fmla="*/ 2137559 h 2256312"/>
              <a:gd name="connsiteX48" fmla="*/ 2303813 w 2755075"/>
              <a:gd name="connsiteY48" fmla="*/ 2149434 h 2256312"/>
              <a:gd name="connsiteX49" fmla="*/ 2232561 w 2755075"/>
              <a:gd name="connsiteY49" fmla="*/ 2161309 h 2256312"/>
              <a:gd name="connsiteX50" fmla="*/ 1995054 w 2755075"/>
              <a:gd name="connsiteY50" fmla="*/ 2185060 h 2256312"/>
              <a:gd name="connsiteX51" fmla="*/ 1852550 w 2755075"/>
              <a:gd name="connsiteY51" fmla="*/ 2208811 h 2256312"/>
              <a:gd name="connsiteX52" fmla="*/ 1793174 w 2755075"/>
              <a:gd name="connsiteY52" fmla="*/ 2220686 h 2256312"/>
              <a:gd name="connsiteX53" fmla="*/ 1710047 w 2755075"/>
              <a:gd name="connsiteY53" fmla="*/ 2232561 h 2256312"/>
              <a:gd name="connsiteX54" fmla="*/ 1555667 w 2755075"/>
              <a:gd name="connsiteY54" fmla="*/ 2256312 h 2256312"/>
              <a:gd name="connsiteX55" fmla="*/ 1318161 w 2755075"/>
              <a:gd name="connsiteY55" fmla="*/ 2244437 h 2256312"/>
              <a:gd name="connsiteX56" fmla="*/ 1270660 w 2755075"/>
              <a:gd name="connsiteY56" fmla="*/ 2232561 h 2256312"/>
              <a:gd name="connsiteX57" fmla="*/ 1092530 w 2755075"/>
              <a:gd name="connsiteY57" fmla="*/ 2220686 h 2256312"/>
              <a:gd name="connsiteX58" fmla="*/ 878774 w 2755075"/>
              <a:gd name="connsiteY58" fmla="*/ 2173185 h 2256312"/>
              <a:gd name="connsiteX59" fmla="*/ 831273 w 2755075"/>
              <a:gd name="connsiteY59" fmla="*/ 2161309 h 2256312"/>
              <a:gd name="connsiteX60" fmla="*/ 724395 w 2755075"/>
              <a:gd name="connsiteY60" fmla="*/ 2125683 h 2256312"/>
              <a:gd name="connsiteX61" fmla="*/ 653143 w 2755075"/>
              <a:gd name="connsiteY61" fmla="*/ 2101933 h 2256312"/>
              <a:gd name="connsiteX62" fmla="*/ 617517 w 2755075"/>
              <a:gd name="connsiteY62" fmla="*/ 2090057 h 2256312"/>
              <a:gd name="connsiteX63" fmla="*/ 510639 w 2755075"/>
              <a:gd name="connsiteY63" fmla="*/ 2030681 h 2256312"/>
              <a:gd name="connsiteX64" fmla="*/ 439387 w 2755075"/>
              <a:gd name="connsiteY64" fmla="*/ 1983179 h 2256312"/>
              <a:gd name="connsiteX65" fmla="*/ 368135 w 2755075"/>
              <a:gd name="connsiteY65" fmla="*/ 1959429 h 2256312"/>
              <a:gd name="connsiteX66" fmla="*/ 285008 w 2755075"/>
              <a:gd name="connsiteY66" fmla="*/ 1923803 h 2256312"/>
              <a:gd name="connsiteX67" fmla="*/ 237506 w 2755075"/>
              <a:gd name="connsiteY67" fmla="*/ 1888177 h 2256312"/>
              <a:gd name="connsiteX68" fmla="*/ 201880 w 2755075"/>
              <a:gd name="connsiteY68" fmla="*/ 1864426 h 2256312"/>
              <a:gd name="connsiteX69" fmla="*/ 95002 w 2755075"/>
              <a:gd name="connsiteY69" fmla="*/ 1769424 h 2256312"/>
              <a:gd name="connsiteX70" fmla="*/ 71252 w 2755075"/>
              <a:gd name="connsiteY70" fmla="*/ 1721922 h 2256312"/>
              <a:gd name="connsiteX71" fmla="*/ 0 w 2755075"/>
              <a:gd name="connsiteY71" fmla="*/ 1650670 h 2256312"/>
              <a:gd name="connsiteX72" fmla="*/ 11875 w 2755075"/>
              <a:gd name="connsiteY72" fmla="*/ 1484416 h 2256312"/>
              <a:gd name="connsiteX73" fmla="*/ 23750 w 2755075"/>
              <a:gd name="connsiteY73" fmla="*/ 1389413 h 2256312"/>
              <a:gd name="connsiteX74" fmla="*/ 0 w 2755075"/>
              <a:gd name="connsiteY74" fmla="*/ 1068779 h 2256312"/>
              <a:gd name="connsiteX75" fmla="*/ 23750 w 2755075"/>
              <a:gd name="connsiteY75" fmla="*/ 819398 h 2256312"/>
              <a:gd name="connsiteX76" fmla="*/ 59376 w 2755075"/>
              <a:gd name="connsiteY76" fmla="*/ 700644 h 2256312"/>
              <a:gd name="connsiteX77" fmla="*/ 71252 w 2755075"/>
              <a:gd name="connsiteY77" fmla="*/ 665018 h 2256312"/>
              <a:gd name="connsiteX78" fmla="*/ 83127 w 2755075"/>
              <a:gd name="connsiteY78" fmla="*/ 617517 h 2256312"/>
              <a:gd name="connsiteX79" fmla="*/ 95002 w 2755075"/>
              <a:gd name="connsiteY79" fmla="*/ 546265 h 2256312"/>
              <a:gd name="connsiteX80" fmla="*/ 106878 w 2755075"/>
              <a:gd name="connsiteY80" fmla="*/ 486888 h 2256312"/>
              <a:gd name="connsiteX81" fmla="*/ 118753 w 2755075"/>
              <a:gd name="connsiteY81" fmla="*/ 415637 h 2256312"/>
              <a:gd name="connsiteX82" fmla="*/ 142504 w 2755075"/>
              <a:gd name="connsiteY82" fmla="*/ 344385 h 2256312"/>
              <a:gd name="connsiteX83" fmla="*/ 178130 w 2755075"/>
              <a:gd name="connsiteY83" fmla="*/ 273133 h 2256312"/>
              <a:gd name="connsiteX84" fmla="*/ 178130 w 2755075"/>
              <a:gd name="connsiteY84" fmla="*/ 249382 h 2256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755075" h="2256312">
                <a:moveTo>
                  <a:pt x="178130" y="249382"/>
                </a:moveTo>
                <a:lnTo>
                  <a:pt x="178130" y="249382"/>
                </a:lnTo>
                <a:cubicBezTo>
                  <a:pt x="209797" y="237507"/>
                  <a:pt x="241047" y="224451"/>
                  <a:pt x="273132" y="213756"/>
                </a:cubicBezTo>
                <a:cubicBezTo>
                  <a:pt x="288616" y="208595"/>
                  <a:pt x="305295" y="207459"/>
                  <a:pt x="320634" y="201881"/>
                </a:cubicBezTo>
                <a:cubicBezTo>
                  <a:pt x="348966" y="191579"/>
                  <a:pt x="375014" y="175333"/>
                  <a:pt x="403761" y="166255"/>
                </a:cubicBezTo>
                <a:cubicBezTo>
                  <a:pt x="513719" y="131531"/>
                  <a:pt x="519741" y="137842"/>
                  <a:pt x="605641" y="118753"/>
                </a:cubicBezTo>
                <a:cubicBezTo>
                  <a:pt x="621574" y="115212"/>
                  <a:pt x="636948" y="108902"/>
                  <a:pt x="653143" y="106878"/>
                </a:cubicBezTo>
                <a:cubicBezTo>
                  <a:pt x="700441" y="100966"/>
                  <a:pt x="748146" y="98961"/>
                  <a:pt x="795647" y="95003"/>
                </a:cubicBezTo>
                <a:cubicBezTo>
                  <a:pt x="803564" y="83128"/>
                  <a:pt x="813014" y="72142"/>
                  <a:pt x="819397" y="59377"/>
                </a:cubicBezTo>
                <a:cubicBezTo>
                  <a:pt x="824995" y="48181"/>
                  <a:pt x="823453" y="33526"/>
                  <a:pt x="831273" y="23751"/>
                </a:cubicBezTo>
                <a:cubicBezTo>
                  <a:pt x="840189" y="12606"/>
                  <a:pt x="855023" y="7917"/>
                  <a:pt x="866898" y="0"/>
                </a:cubicBezTo>
                <a:cubicBezTo>
                  <a:pt x="878773" y="3958"/>
                  <a:pt x="890116" y="10221"/>
                  <a:pt x="902524" y="11875"/>
                </a:cubicBezTo>
                <a:cubicBezTo>
                  <a:pt x="949772" y="18175"/>
                  <a:pt x="998288" y="14403"/>
                  <a:pt x="1045028" y="23751"/>
                </a:cubicBezTo>
                <a:cubicBezTo>
                  <a:pt x="1059023" y="26550"/>
                  <a:pt x="1068779" y="39584"/>
                  <a:pt x="1080654" y="47501"/>
                </a:cubicBezTo>
                <a:cubicBezTo>
                  <a:pt x="1104007" y="82531"/>
                  <a:pt x="1105743" y="90179"/>
                  <a:pt x="1140031" y="118753"/>
                </a:cubicBezTo>
                <a:cubicBezTo>
                  <a:pt x="1150995" y="127890"/>
                  <a:pt x="1164821" y="133216"/>
                  <a:pt x="1175657" y="142504"/>
                </a:cubicBezTo>
                <a:cubicBezTo>
                  <a:pt x="1192658" y="157077"/>
                  <a:pt x="1206157" y="175432"/>
                  <a:pt x="1223158" y="190005"/>
                </a:cubicBezTo>
                <a:cubicBezTo>
                  <a:pt x="1233994" y="199293"/>
                  <a:pt x="1245742" y="207959"/>
                  <a:pt x="1258784" y="213756"/>
                </a:cubicBezTo>
                <a:cubicBezTo>
                  <a:pt x="1395906" y="274700"/>
                  <a:pt x="1553181" y="244705"/>
                  <a:pt x="1698171" y="249382"/>
                </a:cubicBezTo>
                <a:cubicBezTo>
                  <a:pt x="1841461" y="278040"/>
                  <a:pt x="1778635" y="260369"/>
                  <a:pt x="1888176" y="296883"/>
                </a:cubicBezTo>
                <a:cubicBezTo>
                  <a:pt x="1900051" y="300841"/>
                  <a:pt x="1913387" y="301815"/>
                  <a:pt x="1923802" y="308759"/>
                </a:cubicBezTo>
                <a:lnTo>
                  <a:pt x="1995054" y="356260"/>
                </a:lnTo>
                <a:lnTo>
                  <a:pt x="2030680" y="380011"/>
                </a:lnTo>
                <a:cubicBezTo>
                  <a:pt x="2034639" y="391886"/>
                  <a:pt x="2036958" y="404441"/>
                  <a:pt x="2042556" y="415637"/>
                </a:cubicBezTo>
                <a:cubicBezTo>
                  <a:pt x="2054225" y="438974"/>
                  <a:pt x="2103814" y="499396"/>
                  <a:pt x="2113808" y="510639"/>
                </a:cubicBezTo>
                <a:cubicBezTo>
                  <a:pt x="2128685" y="527375"/>
                  <a:pt x="2146736" y="541139"/>
                  <a:pt x="2161309" y="558140"/>
                </a:cubicBezTo>
                <a:cubicBezTo>
                  <a:pt x="2170597" y="568976"/>
                  <a:pt x="2174968" y="583674"/>
                  <a:pt x="2185060" y="593766"/>
                </a:cubicBezTo>
                <a:cubicBezTo>
                  <a:pt x="2256452" y="665158"/>
                  <a:pt x="2192193" y="539155"/>
                  <a:pt x="2291937" y="688769"/>
                </a:cubicBezTo>
                <a:cubicBezTo>
                  <a:pt x="2325508" y="739124"/>
                  <a:pt x="2309305" y="711629"/>
                  <a:pt x="2339439" y="771896"/>
                </a:cubicBezTo>
                <a:cubicBezTo>
                  <a:pt x="2358007" y="864739"/>
                  <a:pt x="2359041" y="896993"/>
                  <a:pt x="2434441" y="997527"/>
                </a:cubicBezTo>
                <a:cubicBezTo>
                  <a:pt x="2446316" y="1013361"/>
                  <a:pt x="2459577" y="1028245"/>
                  <a:pt x="2470067" y="1045029"/>
                </a:cubicBezTo>
                <a:cubicBezTo>
                  <a:pt x="2479449" y="1060041"/>
                  <a:pt x="2482759" y="1078707"/>
                  <a:pt x="2493818" y="1092530"/>
                </a:cubicBezTo>
                <a:cubicBezTo>
                  <a:pt x="2514801" y="1118758"/>
                  <a:pt x="2565070" y="1163782"/>
                  <a:pt x="2565070" y="1163782"/>
                </a:cubicBezTo>
                <a:cubicBezTo>
                  <a:pt x="2572987" y="1187533"/>
                  <a:pt x="2574934" y="1214203"/>
                  <a:pt x="2588821" y="1235034"/>
                </a:cubicBezTo>
                <a:lnTo>
                  <a:pt x="2636322" y="1306286"/>
                </a:lnTo>
                <a:cubicBezTo>
                  <a:pt x="2644239" y="1318161"/>
                  <a:pt x="2649981" y="1331820"/>
                  <a:pt x="2660073" y="1341912"/>
                </a:cubicBezTo>
                <a:lnTo>
                  <a:pt x="2695698" y="1377538"/>
                </a:lnTo>
                <a:cubicBezTo>
                  <a:pt x="2699657" y="1389413"/>
                  <a:pt x="2701495" y="1402222"/>
                  <a:pt x="2707574" y="1413164"/>
                </a:cubicBezTo>
                <a:cubicBezTo>
                  <a:pt x="2721437" y="1438117"/>
                  <a:pt x="2755075" y="1484416"/>
                  <a:pt x="2755075" y="1484416"/>
                </a:cubicBezTo>
                <a:cubicBezTo>
                  <a:pt x="2751117" y="1559626"/>
                  <a:pt x="2750019" y="1635042"/>
                  <a:pt x="2743200" y="1710047"/>
                </a:cubicBezTo>
                <a:cubicBezTo>
                  <a:pt x="2742067" y="1722513"/>
                  <a:pt x="2737403" y="1734731"/>
                  <a:pt x="2731324" y="1745673"/>
                </a:cubicBezTo>
                <a:cubicBezTo>
                  <a:pt x="2717461" y="1770626"/>
                  <a:pt x="2704007" y="1796741"/>
                  <a:pt x="2683823" y="1816925"/>
                </a:cubicBezTo>
                <a:lnTo>
                  <a:pt x="2612571" y="1888177"/>
                </a:lnTo>
                <a:cubicBezTo>
                  <a:pt x="2600696" y="1900052"/>
                  <a:pt x="2586261" y="1909829"/>
                  <a:pt x="2576945" y="1923803"/>
                </a:cubicBezTo>
                <a:lnTo>
                  <a:pt x="2529444" y="1995055"/>
                </a:lnTo>
                <a:lnTo>
                  <a:pt x="2505693" y="2030681"/>
                </a:lnTo>
                <a:cubicBezTo>
                  <a:pt x="2477983" y="2072246"/>
                  <a:pt x="2470071" y="2094015"/>
                  <a:pt x="2410691" y="2113808"/>
                </a:cubicBezTo>
                <a:lnTo>
                  <a:pt x="2339439" y="2137559"/>
                </a:lnTo>
                <a:cubicBezTo>
                  <a:pt x="2327564" y="2141517"/>
                  <a:pt x="2316160" y="2147376"/>
                  <a:pt x="2303813" y="2149434"/>
                </a:cubicBezTo>
                <a:cubicBezTo>
                  <a:pt x="2280062" y="2153392"/>
                  <a:pt x="2256507" y="2158788"/>
                  <a:pt x="2232561" y="2161309"/>
                </a:cubicBezTo>
                <a:cubicBezTo>
                  <a:pt x="2022861" y="2183383"/>
                  <a:pt x="2144142" y="2161520"/>
                  <a:pt x="1995054" y="2185060"/>
                </a:cubicBezTo>
                <a:cubicBezTo>
                  <a:pt x="1947487" y="2192571"/>
                  <a:pt x="1899771" y="2199367"/>
                  <a:pt x="1852550" y="2208811"/>
                </a:cubicBezTo>
                <a:cubicBezTo>
                  <a:pt x="1832758" y="2212769"/>
                  <a:pt x="1813083" y="2217368"/>
                  <a:pt x="1793174" y="2220686"/>
                </a:cubicBezTo>
                <a:cubicBezTo>
                  <a:pt x="1765565" y="2225287"/>
                  <a:pt x="1737712" y="2228305"/>
                  <a:pt x="1710047" y="2232561"/>
                </a:cubicBezTo>
                <a:cubicBezTo>
                  <a:pt x="1495865" y="2265513"/>
                  <a:pt x="1796689" y="2221882"/>
                  <a:pt x="1555667" y="2256312"/>
                </a:cubicBezTo>
                <a:cubicBezTo>
                  <a:pt x="1476498" y="2252354"/>
                  <a:pt x="1397155" y="2251020"/>
                  <a:pt x="1318161" y="2244437"/>
                </a:cubicBezTo>
                <a:cubicBezTo>
                  <a:pt x="1301896" y="2243082"/>
                  <a:pt x="1286891" y="2234270"/>
                  <a:pt x="1270660" y="2232561"/>
                </a:cubicBezTo>
                <a:cubicBezTo>
                  <a:pt x="1211479" y="2226331"/>
                  <a:pt x="1151907" y="2224644"/>
                  <a:pt x="1092530" y="2220686"/>
                </a:cubicBezTo>
                <a:cubicBezTo>
                  <a:pt x="941791" y="2190538"/>
                  <a:pt x="1012921" y="2206722"/>
                  <a:pt x="878774" y="2173185"/>
                </a:cubicBezTo>
                <a:cubicBezTo>
                  <a:pt x="862940" y="2169227"/>
                  <a:pt x="846757" y="2166470"/>
                  <a:pt x="831273" y="2161309"/>
                </a:cubicBezTo>
                <a:lnTo>
                  <a:pt x="724395" y="2125683"/>
                </a:lnTo>
                <a:lnTo>
                  <a:pt x="653143" y="2101933"/>
                </a:lnTo>
                <a:cubicBezTo>
                  <a:pt x="641268" y="2097974"/>
                  <a:pt x="627932" y="2097001"/>
                  <a:pt x="617517" y="2090057"/>
                </a:cubicBezTo>
                <a:cubicBezTo>
                  <a:pt x="535850" y="2035612"/>
                  <a:pt x="573345" y="2051582"/>
                  <a:pt x="510639" y="2030681"/>
                </a:cubicBezTo>
                <a:cubicBezTo>
                  <a:pt x="486888" y="2014847"/>
                  <a:pt x="466467" y="1992205"/>
                  <a:pt x="439387" y="1983179"/>
                </a:cubicBezTo>
                <a:lnTo>
                  <a:pt x="368135" y="1959429"/>
                </a:lnTo>
                <a:cubicBezTo>
                  <a:pt x="333507" y="1947886"/>
                  <a:pt x="318543" y="1944762"/>
                  <a:pt x="285008" y="1923803"/>
                </a:cubicBezTo>
                <a:cubicBezTo>
                  <a:pt x="268224" y="1913313"/>
                  <a:pt x="253612" y="1899681"/>
                  <a:pt x="237506" y="1888177"/>
                </a:cubicBezTo>
                <a:cubicBezTo>
                  <a:pt x="225892" y="1879881"/>
                  <a:pt x="212547" y="1873908"/>
                  <a:pt x="201880" y="1864426"/>
                </a:cubicBezTo>
                <a:cubicBezTo>
                  <a:pt x="79869" y="1755972"/>
                  <a:pt x="175856" y="1823325"/>
                  <a:pt x="95002" y="1769424"/>
                </a:cubicBezTo>
                <a:cubicBezTo>
                  <a:pt x="87085" y="1753590"/>
                  <a:pt x="82311" y="1735746"/>
                  <a:pt x="71252" y="1721922"/>
                </a:cubicBezTo>
                <a:cubicBezTo>
                  <a:pt x="50270" y="1695694"/>
                  <a:pt x="0" y="1650670"/>
                  <a:pt x="0" y="1650670"/>
                </a:cubicBezTo>
                <a:cubicBezTo>
                  <a:pt x="3958" y="1595252"/>
                  <a:pt x="6845" y="1539747"/>
                  <a:pt x="11875" y="1484416"/>
                </a:cubicBezTo>
                <a:cubicBezTo>
                  <a:pt x="14764" y="1452633"/>
                  <a:pt x="23750" y="1421327"/>
                  <a:pt x="23750" y="1389413"/>
                </a:cubicBezTo>
                <a:cubicBezTo>
                  <a:pt x="23750" y="1240334"/>
                  <a:pt x="15474" y="1192572"/>
                  <a:pt x="0" y="1068779"/>
                </a:cubicBezTo>
                <a:cubicBezTo>
                  <a:pt x="6957" y="971384"/>
                  <a:pt x="7500" y="908770"/>
                  <a:pt x="23750" y="819398"/>
                </a:cubicBezTo>
                <a:cubicBezTo>
                  <a:pt x="30928" y="779922"/>
                  <a:pt x="46986" y="737814"/>
                  <a:pt x="59376" y="700644"/>
                </a:cubicBezTo>
                <a:cubicBezTo>
                  <a:pt x="63334" y="688769"/>
                  <a:pt x="68216" y="677162"/>
                  <a:pt x="71252" y="665018"/>
                </a:cubicBezTo>
                <a:cubicBezTo>
                  <a:pt x="75210" y="649184"/>
                  <a:pt x="79926" y="633521"/>
                  <a:pt x="83127" y="617517"/>
                </a:cubicBezTo>
                <a:cubicBezTo>
                  <a:pt x="87849" y="593906"/>
                  <a:pt x="90695" y="569955"/>
                  <a:pt x="95002" y="546265"/>
                </a:cubicBezTo>
                <a:cubicBezTo>
                  <a:pt x="98613" y="526406"/>
                  <a:pt x="103267" y="506747"/>
                  <a:pt x="106878" y="486888"/>
                </a:cubicBezTo>
                <a:cubicBezTo>
                  <a:pt x="111185" y="463198"/>
                  <a:pt x="112913" y="438996"/>
                  <a:pt x="118753" y="415637"/>
                </a:cubicBezTo>
                <a:cubicBezTo>
                  <a:pt x="124825" y="391349"/>
                  <a:pt x="128617" y="365216"/>
                  <a:pt x="142504" y="344385"/>
                </a:cubicBezTo>
                <a:cubicBezTo>
                  <a:pt x="154511" y="326374"/>
                  <a:pt x="178130" y="297714"/>
                  <a:pt x="178130" y="273133"/>
                </a:cubicBezTo>
                <a:lnTo>
                  <a:pt x="178130" y="249382"/>
                </a:lnTo>
                <a:close/>
              </a:path>
            </a:pathLst>
          </a:custGeom>
          <a:solidFill>
            <a:srgbClr val="FF4D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8694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/>
              <a:t>Точность и полнота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4955" y="1506830"/>
            <a:ext cx="11064325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67" dirty="0"/>
              <a:t>Точность и полнота измеряют два различных аспекта качества</a:t>
            </a:r>
            <a:endParaRPr lang="en-US" sz="2667" dirty="0"/>
          </a:p>
          <a:p>
            <a:pPr algn="ctr"/>
            <a:r>
              <a:rPr lang="ru-RU" sz="2667" dirty="0"/>
              <a:t>При росте одной из метрик другая, как правило, уменьшается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396" y="2696038"/>
            <a:ext cx="6927600" cy="35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40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8BECA-2E3A-404F-A8A6-0F47F48099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Особенность РС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0C08-6FDF-EB4C-9427-AE0EC47C66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Хотим, чтобы в ограниченном топе (размера </a:t>
            </a:r>
            <a:r>
              <a:rPr lang="en-US" dirty="0"/>
              <a:t>k) </a:t>
            </a:r>
            <a:r>
              <a:rPr lang="ru-RU" dirty="0"/>
              <a:t>было</a:t>
            </a:r>
            <a:r>
              <a:rPr lang="en-US" dirty="0"/>
              <a:t> </a:t>
            </a:r>
            <a:r>
              <a:rPr lang="ru-RU" dirty="0"/>
              <a:t>все хорошо! </a:t>
            </a:r>
            <a:endParaRPr lang="en-US" dirty="0"/>
          </a:p>
          <a:p>
            <a:endParaRPr lang="en-US" dirty="0"/>
          </a:p>
          <a:p>
            <a:r>
              <a:rPr lang="ru-RU" dirty="0"/>
              <a:t>Потому что пользователь не будет смотреть много рекомендаций.</a:t>
            </a:r>
          </a:p>
          <a:p>
            <a:endParaRPr lang="ru-RU" dirty="0"/>
          </a:p>
          <a:p>
            <a:r>
              <a:rPr lang="ru-RU" dirty="0"/>
              <a:t>Получим </a:t>
            </a:r>
            <a:r>
              <a:rPr lang="en-US" dirty="0" err="1"/>
              <a:t>precision@k</a:t>
            </a:r>
            <a:r>
              <a:rPr lang="en-US" dirty="0"/>
              <a:t>, </a:t>
            </a:r>
            <a:r>
              <a:rPr lang="en-US" dirty="0" err="1"/>
              <a:t>recall@k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9882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F90560-AD5F-CC4D-92CB-BDFCF2FB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Офлайн метрики</a:t>
            </a:r>
          </a:p>
        </p:txBody>
      </p:sp>
    </p:spTree>
    <p:extLst>
      <p:ext uri="{BB962C8B-B14F-4D97-AF65-F5344CB8AC3E}">
        <p14:creationId xmlns:p14="http://schemas.microsoft.com/office/powerpoint/2010/main" val="2435389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3C37-E651-FC46-891F-19E127FED1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Особенность РС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25CF-9646-AF4C-AB71-92AF87582F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1370161"/>
          </a:xfrm>
        </p:spPr>
        <p:txBody>
          <a:bodyPr/>
          <a:lstStyle/>
          <a:p>
            <a:r>
              <a:rPr lang="ru-RU" dirty="0"/>
              <a:t>Не все рейтинги известны!</a:t>
            </a:r>
            <a:r>
              <a:rPr lang="en-US" dirty="0"/>
              <a:t> </a:t>
            </a:r>
          </a:p>
          <a:p>
            <a:r>
              <a:rPr lang="ru-RU" dirty="0"/>
              <a:t>При сортировке надо учитывать только известные рейтинги!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0EB3CC-E3D8-E347-BC0A-342E6E81F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820337"/>
              </p:ext>
            </p:extLst>
          </p:nvPr>
        </p:nvGraphicFramePr>
        <p:xfrm>
          <a:off x="3954482" y="2892850"/>
          <a:ext cx="3918859" cy="2560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21088">
                  <a:extLst>
                    <a:ext uri="{9D8B030D-6E8A-4147-A177-3AD203B41FA5}">
                      <a16:colId xmlns:a16="http://schemas.microsoft.com/office/drawing/2014/main" val="1040780437"/>
                    </a:ext>
                  </a:extLst>
                </a:gridCol>
                <a:gridCol w="1597771">
                  <a:extLst>
                    <a:ext uri="{9D8B030D-6E8A-4147-A177-3AD203B41FA5}">
                      <a16:colId xmlns:a16="http://schemas.microsoft.com/office/drawing/2014/main" val="2132954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Предсказание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Истина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882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0</a:t>
                      </a:r>
                      <a:r>
                        <a:rPr lang="en-US" sz="2200" dirty="0"/>
                        <a:t>.90</a:t>
                      </a:r>
                      <a:endParaRPr lang="ru-RU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86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0.88</a:t>
                      </a:r>
                      <a:endParaRPr lang="ru-RU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  <a:endParaRPr lang="ru-RU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64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0.78</a:t>
                      </a:r>
                      <a:endParaRPr lang="ru-RU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336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0.67</a:t>
                      </a:r>
                      <a:endParaRPr lang="ru-RU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  <a:endParaRPr lang="ru-RU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433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0.66</a:t>
                      </a:r>
                      <a:endParaRPr lang="ru-RU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  <a:endParaRPr lang="ru-RU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1531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2EFF4C-DEF0-4F46-90E7-2955ACFD101D}"/>
              </a:ext>
            </a:extLst>
          </p:cNvPr>
          <p:cNvSpPr txBox="1"/>
          <p:nvPr/>
        </p:nvSpPr>
        <p:spPr>
          <a:xfrm>
            <a:off x="4721918" y="5830784"/>
            <a:ext cx="2383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Precision@3 = ?</a:t>
            </a:r>
            <a:endParaRPr lang="ru-RU" sz="2200" b="1" dirty="0"/>
          </a:p>
        </p:txBody>
      </p:sp>
    </p:spTree>
    <p:extLst>
      <p:ext uri="{BB962C8B-B14F-4D97-AF65-F5344CB8AC3E}">
        <p14:creationId xmlns:p14="http://schemas.microsoft.com/office/powerpoint/2010/main" val="972130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3C37-E651-FC46-891F-19E127FED1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Особенность РС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25CF-9646-AF4C-AB71-92AF87582F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1370161"/>
          </a:xfrm>
        </p:spPr>
        <p:txBody>
          <a:bodyPr/>
          <a:lstStyle/>
          <a:p>
            <a:r>
              <a:rPr lang="ru-RU" dirty="0"/>
              <a:t>Не все рейтинги известны!</a:t>
            </a:r>
            <a:r>
              <a:rPr lang="en-US" dirty="0"/>
              <a:t> </a:t>
            </a:r>
          </a:p>
          <a:p>
            <a:r>
              <a:rPr lang="ru-RU" dirty="0"/>
              <a:t>При сортировке надо учитывать только известные рейтинги!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0EB3CC-E3D8-E347-BC0A-342E6E81F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647813"/>
              </p:ext>
            </p:extLst>
          </p:nvPr>
        </p:nvGraphicFramePr>
        <p:xfrm>
          <a:off x="3954482" y="2892850"/>
          <a:ext cx="3918859" cy="2560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21088">
                  <a:extLst>
                    <a:ext uri="{9D8B030D-6E8A-4147-A177-3AD203B41FA5}">
                      <a16:colId xmlns:a16="http://schemas.microsoft.com/office/drawing/2014/main" val="1040780437"/>
                    </a:ext>
                  </a:extLst>
                </a:gridCol>
                <a:gridCol w="1597771">
                  <a:extLst>
                    <a:ext uri="{9D8B030D-6E8A-4147-A177-3AD203B41FA5}">
                      <a16:colId xmlns:a16="http://schemas.microsoft.com/office/drawing/2014/main" val="2132954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Предсказание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Истина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882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0</a:t>
                      </a:r>
                      <a:r>
                        <a:rPr lang="en-US" sz="2200" dirty="0"/>
                        <a:t>.90</a:t>
                      </a:r>
                      <a:endParaRPr lang="ru-RU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86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0.88</a:t>
                      </a:r>
                      <a:endParaRPr lang="ru-RU" sz="22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  <a:endParaRPr lang="ru-RU" sz="22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64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0.78</a:t>
                      </a:r>
                      <a:endParaRPr lang="ru-RU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336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0.67</a:t>
                      </a:r>
                      <a:endParaRPr lang="ru-RU" sz="22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  <a:endParaRPr lang="ru-RU" sz="22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433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0.66</a:t>
                      </a:r>
                      <a:endParaRPr lang="ru-RU" sz="22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  <a:endParaRPr lang="ru-RU" sz="22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1531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2EFF4C-DEF0-4F46-90E7-2955ACFD101D}"/>
              </a:ext>
            </a:extLst>
          </p:cNvPr>
          <p:cNvSpPr txBox="1"/>
          <p:nvPr/>
        </p:nvSpPr>
        <p:spPr>
          <a:xfrm>
            <a:off x="4721918" y="5830784"/>
            <a:ext cx="27606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Precision@3 = 0.66</a:t>
            </a:r>
            <a:endParaRPr lang="ru-RU" sz="2200" b="1" dirty="0"/>
          </a:p>
        </p:txBody>
      </p:sp>
    </p:spTree>
    <p:extLst>
      <p:ext uri="{BB962C8B-B14F-4D97-AF65-F5344CB8AC3E}">
        <p14:creationId xmlns:p14="http://schemas.microsoft.com/office/powerpoint/2010/main" val="2015024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CF0F50-57F6-CB41-AE3C-4BB3E947D4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Новая метрика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BBC377-1AE3-D34F-BD74-B837E2AC39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2355813"/>
          </a:xfrm>
        </p:spPr>
        <p:txBody>
          <a:bodyPr anchor="ctr"/>
          <a:lstStyle/>
          <a:p>
            <a:r>
              <a:rPr lang="ru-RU" dirty="0"/>
              <a:t>Наши рекомендации – это список товаров</a:t>
            </a:r>
          </a:p>
          <a:p>
            <a:r>
              <a:rPr lang="ru-RU" dirty="0"/>
              <a:t>Не знаем заранее как далеко просмотрят список</a:t>
            </a:r>
            <a:r>
              <a:rPr lang="en-US" dirty="0"/>
              <a:t>!</a:t>
            </a:r>
            <a:endParaRPr lang="ru-RU" dirty="0"/>
          </a:p>
          <a:p>
            <a:r>
              <a:rPr lang="ru-RU" dirty="0"/>
              <a:t>Нужно оценить качество сортировки товаров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FA22CF-FAB7-1147-B197-BEDFC9A96CD8}"/>
              </a:ext>
            </a:extLst>
          </p:cNvPr>
          <p:cNvSpPr txBox="1"/>
          <p:nvPr/>
        </p:nvSpPr>
        <p:spPr>
          <a:xfrm>
            <a:off x="1886551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0</a:t>
            </a:r>
          </a:p>
        </p:txBody>
      </p:sp>
      <p:pic>
        <p:nvPicPr>
          <p:cNvPr id="5" name="pasted-image.png">
            <a:extLst>
              <a:ext uri="{FF2B5EF4-FFF2-40B4-BE49-F238E27FC236}">
                <a16:creationId xmlns:a16="http://schemas.microsoft.com/office/drawing/2014/main" id="{DCAA46F1-DF6F-474C-B9A9-8DEB79C4AF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61" b="46892"/>
          <a:stretch/>
        </p:blipFill>
        <p:spPr>
          <a:xfrm>
            <a:off x="1484853" y="3821801"/>
            <a:ext cx="4662484" cy="118302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254B22-1D61-354B-B9D7-8CDC7AD00BC2}"/>
              </a:ext>
            </a:extLst>
          </p:cNvPr>
          <p:cNvSpPr txBox="1"/>
          <p:nvPr/>
        </p:nvSpPr>
        <p:spPr>
          <a:xfrm>
            <a:off x="3013776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2A285-FA9C-9340-9A30-A6401DFD5169}"/>
              </a:ext>
            </a:extLst>
          </p:cNvPr>
          <p:cNvSpPr txBox="1"/>
          <p:nvPr/>
        </p:nvSpPr>
        <p:spPr>
          <a:xfrm>
            <a:off x="4141001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6E5D30-12B6-2F4B-B8FD-4DA55E6908B2}"/>
              </a:ext>
            </a:extLst>
          </p:cNvPr>
          <p:cNvSpPr txBox="1"/>
          <p:nvPr/>
        </p:nvSpPr>
        <p:spPr>
          <a:xfrm>
            <a:off x="5268227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0</a:t>
            </a:r>
          </a:p>
        </p:txBody>
      </p:sp>
      <p:pic>
        <p:nvPicPr>
          <p:cNvPr id="9" name="pasted-image.png">
            <a:extLst>
              <a:ext uri="{FF2B5EF4-FFF2-40B4-BE49-F238E27FC236}">
                <a16:creationId xmlns:a16="http://schemas.microsoft.com/office/drawing/2014/main" id="{4FA68231-3F28-4F44-976B-48CEF77B0C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61" b="46892"/>
          <a:stretch/>
        </p:blipFill>
        <p:spPr>
          <a:xfrm>
            <a:off x="6062155" y="3821799"/>
            <a:ext cx="4662484" cy="118302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606A9F-F648-264F-9CD4-9956F576DCFF}"/>
              </a:ext>
            </a:extLst>
          </p:cNvPr>
          <p:cNvSpPr txBox="1"/>
          <p:nvPr/>
        </p:nvSpPr>
        <p:spPr>
          <a:xfrm>
            <a:off x="6395452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64892-65BC-4D43-84CA-78D13ED960FC}"/>
              </a:ext>
            </a:extLst>
          </p:cNvPr>
          <p:cNvSpPr txBox="1"/>
          <p:nvPr/>
        </p:nvSpPr>
        <p:spPr>
          <a:xfrm>
            <a:off x="7522677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448233-B37F-0245-9760-4773686C9DBF}"/>
              </a:ext>
            </a:extLst>
          </p:cNvPr>
          <p:cNvSpPr txBox="1"/>
          <p:nvPr/>
        </p:nvSpPr>
        <p:spPr>
          <a:xfrm>
            <a:off x="8649903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7182C5-7345-E843-8ED7-CB582F8D5DA6}"/>
              </a:ext>
            </a:extLst>
          </p:cNvPr>
          <p:cNvSpPr txBox="1"/>
          <p:nvPr/>
        </p:nvSpPr>
        <p:spPr>
          <a:xfrm>
            <a:off x="9777128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0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659C6AF-AEFE-464F-A1EF-6DBE6561F4BD}"/>
              </a:ext>
            </a:extLst>
          </p:cNvPr>
          <p:cNvSpPr/>
          <p:nvPr/>
        </p:nvSpPr>
        <p:spPr>
          <a:xfrm>
            <a:off x="1783883" y="6211503"/>
            <a:ext cx="8446789" cy="166839"/>
          </a:xfrm>
          <a:prstGeom prst="rightArrow">
            <a:avLst>
              <a:gd name="adj1" fmla="val 50000"/>
              <a:gd name="adj2" fmla="val 2834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9D0FC-FC04-474E-9E18-D8BDD1C036E4}"/>
              </a:ext>
            </a:extLst>
          </p:cNvPr>
          <p:cNvSpPr txBox="1"/>
          <p:nvPr/>
        </p:nvSpPr>
        <p:spPr>
          <a:xfrm>
            <a:off x="3357068" y="6378342"/>
            <a:ext cx="6000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Сортировка по убыванию вероятности </a:t>
            </a:r>
            <a:r>
              <a:rPr lang="en-US" sz="2200" dirty="0"/>
              <a:t>”1”</a:t>
            </a:r>
            <a:endParaRPr lang="ru-RU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4DB7DC-A503-5E48-9FB3-89ADE5A06F0A}"/>
              </a:ext>
            </a:extLst>
          </p:cNvPr>
          <p:cNvSpPr txBox="1"/>
          <p:nvPr/>
        </p:nvSpPr>
        <p:spPr>
          <a:xfrm>
            <a:off x="240866" y="5197151"/>
            <a:ext cx="1137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Был клик?</a:t>
            </a:r>
          </a:p>
        </p:txBody>
      </p:sp>
    </p:spTree>
    <p:extLst>
      <p:ext uri="{BB962C8B-B14F-4D97-AF65-F5344CB8AC3E}">
        <p14:creationId xmlns:p14="http://schemas.microsoft.com/office/powerpoint/2010/main" val="910863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CF0F50-57F6-CB41-AE3C-4BB3E947D4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Новая метрика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BBC377-1AE3-D34F-BD74-B837E2AC39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2355813"/>
          </a:xfrm>
        </p:spPr>
        <p:txBody>
          <a:bodyPr anchor="ctr"/>
          <a:lstStyle/>
          <a:p>
            <a:r>
              <a:rPr lang="ru-RU" dirty="0"/>
              <a:t>Наши рекомендации – это список товаров</a:t>
            </a:r>
          </a:p>
          <a:p>
            <a:r>
              <a:rPr lang="ru-RU" dirty="0"/>
              <a:t>Не знаем заранее как далеко просмотрят список</a:t>
            </a:r>
            <a:r>
              <a:rPr lang="en-US" dirty="0"/>
              <a:t>!</a:t>
            </a:r>
            <a:endParaRPr lang="ru-RU" dirty="0"/>
          </a:p>
          <a:p>
            <a:r>
              <a:rPr lang="ru-RU" dirty="0"/>
              <a:t>Нужно оценить качество сортировки товаров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FA22CF-FAB7-1147-B197-BEDFC9A96CD8}"/>
              </a:ext>
            </a:extLst>
          </p:cNvPr>
          <p:cNvSpPr txBox="1"/>
          <p:nvPr/>
        </p:nvSpPr>
        <p:spPr>
          <a:xfrm>
            <a:off x="1886551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0</a:t>
            </a:r>
          </a:p>
        </p:txBody>
      </p:sp>
      <p:pic>
        <p:nvPicPr>
          <p:cNvPr id="5" name="pasted-image.png">
            <a:extLst>
              <a:ext uri="{FF2B5EF4-FFF2-40B4-BE49-F238E27FC236}">
                <a16:creationId xmlns:a16="http://schemas.microsoft.com/office/drawing/2014/main" id="{DCAA46F1-DF6F-474C-B9A9-8DEB79C4AF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61" b="46892"/>
          <a:stretch/>
        </p:blipFill>
        <p:spPr>
          <a:xfrm>
            <a:off x="1484853" y="3821801"/>
            <a:ext cx="4662484" cy="118302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254B22-1D61-354B-B9D7-8CDC7AD00BC2}"/>
              </a:ext>
            </a:extLst>
          </p:cNvPr>
          <p:cNvSpPr txBox="1"/>
          <p:nvPr/>
        </p:nvSpPr>
        <p:spPr>
          <a:xfrm>
            <a:off x="3013776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2A285-FA9C-9340-9A30-A6401DFD5169}"/>
              </a:ext>
            </a:extLst>
          </p:cNvPr>
          <p:cNvSpPr txBox="1"/>
          <p:nvPr/>
        </p:nvSpPr>
        <p:spPr>
          <a:xfrm>
            <a:off x="4141001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6E5D30-12B6-2F4B-B8FD-4DA55E6908B2}"/>
              </a:ext>
            </a:extLst>
          </p:cNvPr>
          <p:cNvSpPr txBox="1"/>
          <p:nvPr/>
        </p:nvSpPr>
        <p:spPr>
          <a:xfrm>
            <a:off x="5268227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0</a:t>
            </a:r>
          </a:p>
        </p:txBody>
      </p:sp>
      <p:pic>
        <p:nvPicPr>
          <p:cNvPr id="9" name="pasted-image.png">
            <a:extLst>
              <a:ext uri="{FF2B5EF4-FFF2-40B4-BE49-F238E27FC236}">
                <a16:creationId xmlns:a16="http://schemas.microsoft.com/office/drawing/2014/main" id="{4FA68231-3F28-4F44-976B-48CEF77B0C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61" b="46892"/>
          <a:stretch/>
        </p:blipFill>
        <p:spPr>
          <a:xfrm>
            <a:off x="6062155" y="3821799"/>
            <a:ext cx="4662484" cy="118302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606A9F-F648-264F-9CD4-9956F576DCFF}"/>
              </a:ext>
            </a:extLst>
          </p:cNvPr>
          <p:cNvSpPr txBox="1"/>
          <p:nvPr/>
        </p:nvSpPr>
        <p:spPr>
          <a:xfrm>
            <a:off x="6395452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64892-65BC-4D43-84CA-78D13ED960FC}"/>
              </a:ext>
            </a:extLst>
          </p:cNvPr>
          <p:cNvSpPr txBox="1"/>
          <p:nvPr/>
        </p:nvSpPr>
        <p:spPr>
          <a:xfrm>
            <a:off x="7522677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448233-B37F-0245-9760-4773686C9DBF}"/>
              </a:ext>
            </a:extLst>
          </p:cNvPr>
          <p:cNvSpPr txBox="1"/>
          <p:nvPr/>
        </p:nvSpPr>
        <p:spPr>
          <a:xfrm>
            <a:off x="8649903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7182C5-7345-E843-8ED7-CB582F8D5DA6}"/>
              </a:ext>
            </a:extLst>
          </p:cNvPr>
          <p:cNvSpPr txBox="1"/>
          <p:nvPr/>
        </p:nvSpPr>
        <p:spPr>
          <a:xfrm>
            <a:off x="9777128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0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659C6AF-AEFE-464F-A1EF-6DBE6561F4BD}"/>
              </a:ext>
            </a:extLst>
          </p:cNvPr>
          <p:cNvSpPr/>
          <p:nvPr/>
        </p:nvSpPr>
        <p:spPr>
          <a:xfrm>
            <a:off x="1783883" y="6211503"/>
            <a:ext cx="8446789" cy="166839"/>
          </a:xfrm>
          <a:prstGeom prst="rightArrow">
            <a:avLst>
              <a:gd name="adj1" fmla="val 50000"/>
              <a:gd name="adj2" fmla="val 2834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1B3297-9A72-AB4D-9B38-D0947AFC4AF0}"/>
              </a:ext>
            </a:extLst>
          </p:cNvPr>
          <p:cNvCxnSpPr/>
          <p:nvPr/>
        </p:nvCxnSpPr>
        <p:spPr>
          <a:xfrm>
            <a:off x="3796497" y="3543757"/>
            <a:ext cx="0" cy="3014729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F247C2-C6D3-4044-9A72-95A77D6F72BE}"/>
              </a:ext>
            </a:extLst>
          </p:cNvPr>
          <p:cNvSpPr txBox="1"/>
          <p:nvPr/>
        </p:nvSpPr>
        <p:spPr>
          <a:xfrm>
            <a:off x="4674827" y="6404655"/>
            <a:ext cx="2383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Precision@2 = ?</a:t>
            </a:r>
            <a:endParaRPr lang="ru-RU" sz="2200" b="1" dirty="0"/>
          </a:p>
        </p:txBody>
      </p:sp>
    </p:spTree>
    <p:extLst>
      <p:ext uri="{BB962C8B-B14F-4D97-AF65-F5344CB8AC3E}">
        <p14:creationId xmlns:p14="http://schemas.microsoft.com/office/powerpoint/2010/main" val="923545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CF0F50-57F6-CB41-AE3C-4BB3E947D4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Новая метрика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BBC377-1AE3-D34F-BD74-B837E2AC39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2355813"/>
          </a:xfrm>
        </p:spPr>
        <p:txBody>
          <a:bodyPr anchor="ctr"/>
          <a:lstStyle/>
          <a:p>
            <a:r>
              <a:rPr lang="ru-RU" dirty="0"/>
              <a:t>Наши рекомендации – это список товаров</a:t>
            </a:r>
          </a:p>
          <a:p>
            <a:r>
              <a:rPr lang="ru-RU" dirty="0"/>
              <a:t>Не знаем заранее как далеко просмотрят список</a:t>
            </a:r>
            <a:r>
              <a:rPr lang="en-US" dirty="0"/>
              <a:t>!</a:t>
            </a:r>
            <a:endParaRPr lang="ru-RU" dirty="0"/>
          </a:p>
          <a:p>
            <a:r>
              <a:rPr lang="ru-RU" dirty="0"/>
              <a:t>Нужно оценить качество сортировки товаров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FA22CF-FAB7-1147-B197-BEDFC9A96CD8}"/>
              </a:ext>
            </a:extLst>
          </p:cNvPr>
          <p:cNvSpPr txBox="1"/>
          <p:nvPr/>
        </p:nvSpPr>
        <p:spPr>
          <a:xfrm>
            <a:off x="1886551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0</a:t>
            </a:r>
          </a:p>
        </p:txBody>
      </p:sp>
      <p:pic>
        <p:nvPicPr>
          <p:cNvPr id="5" name="pasted-image.png">
            <a:extLst>
              <a:ext uri="{FF2B5EF4-FFF2-40B4-BE49-F238E27FC236}">
                <a16:creationId xmlns:a16="http://schemas.microsoft.com/office/drawing/2014/main" id="{DCAA46F1-DF6F-474C-B9A9-8DEB79C4AF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61" b="46892"/>
          <a:stretch/>
        </p:blipFill>
        <p:spPr>
          <a:xfrm>
            <a:off x="1484853" y="3821801"/>
            <a:ext cx="4662484" cy="118302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254B22-1D61-354B-B9D7-8CDC7AD00BC2}"/>
              </a:ext>
            </a:extLst>
          </p:cNvPr>
          <p:cNvSpPr txBox="1"/>
          <p:nvPr/>
        </p:nvSpPr>
        <p:spPr>
          <a:xfrm>
            <a:off x="3013776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2A285-FA9C-9340-9A30-A6401DFD5169}"/>
              </a:ext>
            </a:extLst>
          </p:cNvPr>
          <p:cNvSpPr txBox="1"/>
          <p:nvPr/>
        </p:nvSpPr>
        <p:spPr>
          <a:xfrm>
            <a:off x="4141001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6E5D30-12B6-2F4B-B8FD-4DA55E6908B2}"/>
              </a:ext>
            </a:extLst>
          </p:cNvPr>
          <p:cNvSpPr txBox="1"/>
          <p:nvPr/>
        </p:nvSpPr>
        <p:spPr>
          <a:xfrm>
            <a:off x="5268227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0</a:t>
            </a:r>
          </a:p>
        </p:txBody>
      </p:sp>
      <p:pic>
        <p:nvPicPr>
          <p:cNvPr id="9" name="pasted-image.png">
            <a:extLst>
              <a:ext uri="{FF2B5EF4-FFF2-40B4-BE49-F238E27FC236}">
                <a16:creationId xmlns:a16="http://schemas.microsoft.com/office/drawing/2014/main" id="{4FA68231-3F28-4F44-976B-48CEF77B0C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61" b="46892"/>
          <a:stretch/>
        </p:blipFill>
        <p:spPr>
          <a:xfrm>
            <a:off x="6062155" y="3821799"/>
            <a:ext cx="4662484" cy="118302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606A9F-F648-264F-9CD4-9956F576DCFF}"/>
              </a:ext>
            </a:extLst>
          </p:cNvPr>
          <p:cNvSpPr txBox="1"/>
          <p:nvPr/>
        </p:nvSpPr>
        <p:spPr>
          <a:xfrm>
            <a:off x="6395452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64892-65BC-4D43-84CA-78D13ED960FC}"/>
              </a:ext>
            </a:extLst>
          </p:cNvPr>
          <p:cNvSpPr txBox="1"/>
          <p:nvPr/>
        </p:nvSpPr>
        <p:spPr>
          <a:xfrm>
            <a:off x="7522677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448233-B37F-0245-9760-4773686C9DBF}"/>
              </a:ext>
            </a:extLst>
          </p:cNvPr>
          <p:cNvSpPr txBox="1"/>
          <p:nvPr/>
        </p:nvSpPr>
        <p:spPr>
          <a:xfrm>
            <a:off x="8649903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7182C5-7345-E843-8ED7-CB582F8D5DA6}"/>
              </a:ext>
            </a:extLst>
          </p:cNvPr>
          <p:cNvSpPr txBox="1"/>
          <p:nvPr/>
        </p:nvSpPr>
        <p:spPr>
          <a:xfrm>
            <a:off x="9777128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0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659C6AF-AEFE-464F-A1EF-6DBE6561F4BD}"/>
              </a:ext>
            </a:extLst>
          </p:cNvPr>
          <p:cNvSpPr/>
          <p:nvPr/>
        </p:nvSpPr>
        <p:spPr>
          <a:xfrm>
            <a:off x="1783883" y="6211503"/>
            <a:ext cx="8446789" cy="166839"/>
          </a:xfrm>
          <a:prstGeom prst="rightArrow">
            <a:avLst>
              <a:gd name="adj1" fmla="val 50000"/>
              <a:gd name="adj2" fmla="val 2834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0A8091-720A-384D-B2DF-D3BBD115B6BA}"/>
              </a:ext>
            </a:extLst>
          </p:cNvPr>
          <p:cNvCxnSpPr/>
          <p:nvPr/>
        </p:nvCxnSpPr>
        <p:spPr>
          <a:xfrm>
            <a:off x="4953967" y="3497457"/>
            <a:ext cx="0" cy="3014729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7D56054-3746-7245-A5C7-EBA75CCC6E57}"/>
              </a:ext>
            </a:extLst>
          </p:cNvPr>
          <p:cNvSpPr txBox="1"/>
          <p:nvPr/>
        </p:nvSpPr>
        <p:spPr>
          <a:xfrm>
            <a:off x="4674827" y="6404655"/>
            <a:ext cx="2383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Precision@3 = ?</a:t>
            </a:r>
            <a:endParaRPr lang="ru-RU" sz="2200" b="1" dirty="0"/>
          </a:p>
        </p:txBody>
      </p:sp>
    </p:spTree>
    <p:extLst>
      <p:ext uri="{BB962C8B-B14F-4D97-AF65-F5344CB8AC3E}">
        <p14:creationId xmlns:p14="http://schemas.microsoft.com/office/powerpoint/2010/main" val="630419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CF0F50-57F6-CB41-AE3C-4BB3E947D4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Новая метрика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BBC377-1AE3-D34F-BD74-B837E2AC39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2355813"/>
          </a:xfrm>
        </p:spPr>
        <p:txBody>
          <a:bodyPr anchor="ctr"/>
          <a:lstStyle/>
          <a:p>
            <a:r>
              <a:rPr lang="ru-RU" dirty="0"/>
              <a:t>Наши рекомендации – это список товаров</a:t>
            </a:r>
          </a:p>
          <a:p>
            <a:r>
              <a:rPr lang="ru-RU" dirty="0"/>
              <a:t>Не знаем заранее как далеко просмотрят список</a:t>
            </a:r>
            <a:r>
              <a:rPr lang="en-US" dirty="0"/>
              <a:t>!</a:t>
            </a:r>
            <a:endParaRPr lang="ru-RU" dirty="0"/>
          </a:p>
          <a:p>
            <a:r>
              <a:rPr lang="ru-RU" dirty="0"/>
              <a:t>Нужно оценить качество сортировки товаров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FA22CF-FAB7-1147-B197-BEDFC9A96CD8}"/>
              </a:ext>
            </a:extLst>
          </p:cNvPr>
          <p:cNvSpPr txBox="1"/>
          <p:nvPr/>
        </p:nvSpPr>
        <p:spPr>
          <a:xfrm>
            <a:off x="1886551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0</a:t>
            </a:r>
          </a:p>
        </p:txBody>
      </p:sp>
      <p:pic>
        <p:nvPicPr>
          <p:cNvPr id="5" name="pasted-image.png">
            <a:extLst>
              <a:ext uri="{FF2B5EF4-FFF2-40B4-BE49-F238E27FC236}">
                <a16:creationId xmlns:a16="http://schemas.microsoft.com/office/drawing/2014/main" id="{DCAA46F1-DF6F-474C-B9A9-8DEB79C4AF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61" b="46892"/>
          <a:stretch/>
        </p:blipFill>
        <p:spPr>
          <a:xfrm>
            <a:off x="1484853" y="3821801"/>
            <a:ext cx="4662484" cy="118302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254B22-1D61-354B-B9D7-8CDC7AD00BC2}"/>
              </a:ext>
            </a:extLst>
          </p:cNvPr>
          <p:cNvSpPr txBox="1"/>
          <p:nvPr/>
        </p:nvSpPr>
        <p:spPr>
          <a:xfrm>
            <a:off x="3013776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2A285-FA9C-9340-9A30-A6401DFD5169}"/>
              </a:ext>
            </a:extLst>
          </p:cNvPr>
          <p:cNvSpPr txBox="1"/>
          <p:nvPr/>
        </p:nvSpPr>
        <p:spPr>
          <a:xfrm>
            <a:off x="4141001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6E5D30-12B6-2F4B-B8FD-4DA55E6908B2}"/>
              </a:ext>
            </a:extLst>
          </p:cNvPr>
          <p:cNvSpPr txBox="1"/>
          <p:nvPr/>
        </p:nvSpPr>
        <p:spPr>
          <a:xfrm>
            <a:off x="5268227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0</a:t>
            </a:r>
          </a:p>
        </p:txBody>
      </p:sp>
      <p:pic>
        <p:nvPicPr>
          <p:cNvPr id="9" name="pasted-image.png">
            <a:extLst>
              <a:ext uri="{FF2B5EF4-FFF2-40B4-BE49-F238E27FC236}">
                <a16:creationId xmlns:a16="http://schemas.microsoft.com/office/drawing/2014/main" id="{4FA68231-3F28-4F44-976B-48CEF77B0C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61" b="46892"/>
          <a:stretch/>
        </p:blipFill>
        <p:spPr>
          <a:xfrm>
            <a:off x="6062155" y="3821799"/>
            <a:ext cx="4662484" cy="118302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606A9F-F648-264F-9CD4-9956F576DCFF}"/>
              </a:ext>
            </a:extLst>
          </p:cNvPr>
          <p:cNvSpPr txBox="1"/>
          <p:nvPr/>
        </p:nvSpPr>
        <p:spPr>
          <a:xfrm>
            <a:off x="6395452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64892-65BC-4D43-84CA-78D13ED960FC}"/>
              </a:ext>
            </a:extLst>
          </p:cNvPr>
          <p:cNvSpPr txBox="1"/>
          <p:nvPr/>
        </p:nvSpPr>
        <p:spPr>
          <a:xfrm>
            <a:off x="7522677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448233-B37F-0245-9760-4773686C9DBF}"/>
              </a:ext>
            </a:extLst>
          </p:cNvPr>
          <p:cNvSpPr txBox="1"/>
          <p:nvPr/>
        </p:nvSpPr>
        <p:spPr>
          <a:xfrm>
            <a:off x="8649903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7182C5-7345-E843-8ED7-CB582F8D5DA6}"/>
              </a:ext>
            </a:extLst>
          </p:cNvPr>
          <p:cNvSpPr txBox="1"/>
          <p:nvPr/>
        </p:nvSpPr>
        <p:spPr>
          <a:xfrm>
            <a:off x="9777128" y="532026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0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659C6AF-AEFE-464F-A1EF-6DBE6561F4BD}"/>
              </a:ext>
            </a:extLst>
          </p:cNvPr>
          <p:cNvSpPr/>
          <p:nvPr/>
        </p:nvSpPr>
        <p:spPr>
          <a:xfrm>
            <a:off x="1783883" y="6211503"/>
            <a:ext cx="8446789" cy="166839"/>
          </a:xfrm>
          <a:prstGeom prst="rightArrow">
            <a:avLst>
              <a:gd name="adj1" fmla="val 50000"/>
              <a:gd name="adj2" fmla="val 2834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0A8091-720A-384D-B2DF-D3BBD115B6BA}"/>
              </a:ext>
            </a:extLst>
          </p:cNvPr>
          <p:cNvCxnSpPr/>
          <p:nvPr/>
        </p:nvCxnSpPr>
        <p:spPr>
          <a:xfrm>
            <a:off x="8385930" y="3497457"/>
            <a:ext cx="0" cy="3014729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D38955-7B57-4945-8E9A-8837859D78E8}"/>
              </a:ext>
            </a:extLst>
          </p:cNvPr>
          <p:cNvSpPr txBox="1"/>
          <p:nvPr/>
        </p:nvSpPr>
        <p:spPr>
          <a:xfrm>
            <a:off x="4674827" y="6404655"/>
            <a:ext cx="2383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Precision@6 = ?</a:t>
            </a:r>
            <a:endParaRPr lang="ru-RU" sz="2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5E5D4E-CA5F-1948-B9A2-BDBCB66CFD41}"/>
              </a:ext>
            </a:extLst>
          </p:cNvPr>
          <p:cNvSpPr txBox="1"/>
          <p:nvPr/>
        </p:nvSpPr>
        <p:spPr>
          <a:xfrm>
            <a:off x="8694056" y="1913820"/>
            <a:ext cx="21661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/>
              <a:t>Какая метрика поможет?</a:t>
            </a:r>
          </a:p>
        </p:txBody>
      </p:sp>
    </p:spTree>
    <p:extLst>
      <p:ext uri="{BB962C8B-B14F-4D97-AF65-F5344CB8AC3E}">
        <p14:creationId xmlns:p14="http://schemas.microsoft.com/office/powerpoint/2010/main" val="2059215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AUC-ROC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5425" y="1989471"/>
            <a:ext cx="1438214" cy="3703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867" dirty="0"/>
              <a:t>0</a:t>
            </a:r>
            <a:r>
              <a:rPr lang="en-US" sz="5867" dirty="0"/>
              <a:t>.9 </a:t>
            </a:r>
          </a:p>
          <a:p>
            <a:r>
              <a:rPr lang="en-US" sz="5867" dirty="0"/>
              <a:t>0.8 </a:t>
            </a:r>
          </a:p>
          <a:p>
            <a:r>
              <a:rPr lang="en-US" sz="5867" dirty="0"/>
              <a:t>0.7 </a:t>
            </a:r>
          </a:p>
          <a:p>
            <a:r>
              <a:rPr lang="en-US" sz="5867" dirty="0"/>
              <a:t>0.5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33770" y="1989471"/>
            <a:ext cx="811441" cy="3703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67" dirty="0"/>
              <a:t>1 </a:t>
            </a:r>
          </a:p>
          <a:p>
            <a:r>
              <a:rPr lang="en-US" sz="5867" dirty="0"/>
              <a:t>0 </a:t>
            </a:r>
          </a:p>
          <a:p>
            <a:r>
              <a:rPr lang="en-US" sz="5867" dirty="0"/>
              <a:t>0 </a:t>
            </a:r>
          </a:p>
          <a:p>
            <a:r>
              <a:rPr lang="en-US" sz="5867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8105" y="1408224"/>
            <a:ext cx="103425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/>
              <a:t>a(x)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1143" y="1334375"/>
            <a:ext cx="47277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/>
              <a:t>y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004391" y="5723827"/>
            <a:ext cx="45649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004391" y="1408225"/>
            <a:ext cx="7684" cy="4315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51893" y="1569372"/>
            <a:ext cx="5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944965" y="6067994"/>
            <a:ext cx="75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  <a:endParaRPr lang="en-US" sz="24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7145076" y="5543106"/>
            <a:ext cx="0" cy="413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745960" y="3850133"/>
            <a:ext cx="5168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747438" y="1769425"/>
            <a:ext cx="5168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100909" y="5558433"/>
            <a:ext cx="0" cy="413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83989" y="5867940"/>
            <a:ext cx="75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</a:t>
            </a:r>
            <a:endParaRPr lang="en-US" sz="2400" dirty="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1E2DFB85-9F8E-654F-97AF-03BC631741F9}"/>
              </a:ext>
            </a:extLst>
          </p:cNvPr>
          <p:cNvSpPr/>
          <p:nvPr/>
        </p:nvSpPr>
        <p:spPr>
          <a:xfrm rot="3101925">
            <a:off x="5319504" y="4925055"/>
            <a:ext cx="240193" cy="812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D8468-5D90-6A46-BEAF-0B83561E7A18}"/>
              </a:ext>
            </a:extLst>
          </p:cNvPr>
          <p:cNvSpPr txBox="1"/>
          <p:nvPr/>
        </p:nvSpPr>
        <p:spPr>
          <a:xfrm>
            <a:off x="5832963" y="5949109"/>
            <a:ext cx="2888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сколько нулей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5E3582-CEA3-1A4C-9962-F3E6AFA32E8C}"/>
              </a:ext>
            </a:extLst>
          </p:cNvPr>
          <p:cNvSpPr txBox="1"/>
          <p:nvPr/>
        </p:nvSpPr>
        <p:spPr>
          <a:xfrm>
            <a:off x="3973135" y="2243753"/>
            <a:ext cx="677108" cy="305545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ru-RU" sz="3200" dirty="0"/>
              <a:t>сколько единиц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93E8C0-4672-0642-AE2C-AECA1FBA5CC2}"/>
              </a:ext>
            </a:extLst>
          </p:cNvPr>
          <p:cNvCxnSpPr/>
          <p:nvPr/>
        </p:nvCxnSpPr>
        <p:spPr>
          <a:xfrm>
            <a:off x="714704" y="1569371"/>
            <a:ext cx="0" cy="4154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473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AUC-ROC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5425" y="1989471"/>
            <a:ext cx="1438214" cy="3703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867" dirty="0"/>
              <a:t>0</a:t>
            </a:r>
            <a:r>
              <a:rPr lang="en-US" sz="5867" dirty="0"/>
              <a:t>.9 </a:t>
            </a:r>
          </a:p>
          <a:p>
            <a:r>
              <a:rPr lang="en-US" sz="5867" dirty="0"/>
              <a:t>0.8 </a:t>
            </a:r>
          </a:p>
          <a:p>
            <a:r>
              <a:rPr lang="en-US" sz="5867" dirty="0"/>
              <a:t>0.7 </a:t>
            </a:r>
          </a:p>
          <a:p>
            <a:r>
              <a:rPr lang="en-US" sz="5867" dirty="0"/>
              <a:t>0.5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33770" y="1989471"/>
            <a:ext cx="811441" cy="3703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67" dirty="0"/>
              <a:t>1 </a:t>
            </a:r>
          </a:p>
          <a:p>
            <a:r>
              <a:rPr lang="en-US" sz="5867" dirty="0"/>
              <a:t>0 </a:t>
            </a:r>
          </a:p>
          <a:p>
            <a:r>
              <a:rPr lang="en-US" sz="5867" dirty="0"/>
              <a:t>0 </a:t>
            </a:r>
          </a:p>
          <a:p>
            <a:r>
              <a:rPr lang="en-US" sz="5867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8105" y="1408224"/>
            <a:ext cx="103425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/>
              <a:t>a(x)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1143" y="1334375"/>
            <a:ext cx="47277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/>
              <a:t>y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004391" y="5723827"/>
            <a:ext cx="45649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004391" y="1408225"/>
            <a:ext cx="7684" cy="4315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51893" y="1569372"/>
            <a:ext cx="5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944965" y="6067994"/>
            <a:ext cx="75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  <a:endParaRPr lang="en-US" sz="24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7145076" y="5543106"/>
            <a:ext cx="0" cy="413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745960" y="3850133"/>
            <a:ext cx="5168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747438" y="1769425"/>
            <a:ext cx="5168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100909" y="5558433"/>
            <a:ext cx="0" cy="413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83989" y="5867940"/>
            <a:ext cx="75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</a:t>
            </a:r>
            <a:endParaRPr lang="en-US" sz="2400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015977" y="3850134"/>
            <a:ext cx="12241" cy="18955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9644C55-4970-E749-BD00-9D94DC017B64}"/>
              </a:ext>
            </a:extLst>
          </p:cNvPr>
          <p:cNvSpPr/>
          <p:nvPr/>
        </p:nvSpPr>
        <p:spPr>
          <a:xfrm>
            <a:off x="2559759" y="2105851"/>
            <a:ext cx="775547" cy="775547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3768174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AUC-ROC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5425" y="1989471"/>
            <a:ext cx="1438214" cy="3703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867" dirty="0"/>
              <a:t>0</a:t>
            </a:r>
            <a:r>
              <a:rPr lang="en-US" sz="5867" dirty="0"/>
              <a:t>.9 </a:t>
            </a:r>
          </a:p>
          <a:p>
            <a:r>
              <a:rPr lang="en-US" sz="5867" dirty="0"/>
              <a:t>0.8 </a:t>
            </a:r>
          </a:p>
          <a:p>
            <a:r>
              <a:rPr lang="en-US" sz="5867" dirty="0"/>
              <a:t>0.7 </a:t>
            </a:r>
          </a:p>
          <a:p>
            <a:r>
              <a:rPr lang="en-US" sz="5867" dirty="0"/>
              <a:t>0.5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33770" y="1989471"/>
            <a:ext cx="811441" cy="3703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67" dirty="0"/>
              <a:t>1 </a:t>
            </a:r>
          </a:p>
          <a:p>
            <a:r>
              <a:rPr lang="en-US" sz="5867" dirty="0"/>
              <a:t>0 </a:t>
            </a:r>
          </a:p>
          <a:p>
            <a:r>
              <a:rPr lang="en-US" sz="5867" dirty="0"/>
              <a:t>0 </a:t>
            </a:r>
          </a:p>
          <a:p>
            <a:r>
              <a:rPr lang="en-US" sz="5867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8105" y="1408224"/>
            <a:ext cx="103425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/>
              <a:t>a(x)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1143" y="1334375"/>
            <a:ext cx="47277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/>
              <a:t>y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004391" y="5723827"/>
            <a:ext cx="45649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004391" y="1408225"/>
            <a:ext cx="7684" cy="4315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51893" y="1569372"/>
            <a:ext cx="5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944965" y="6067994"/>
            <a:ext cx="75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  <a:endParaRPr lang="en-US" sz="24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7145076" y="5543106"/>
            <a:ext cx="0" cy="413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745960" y="3850133"/>
            <a:ext cx="5168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747438" y="1769425"/>
            <a:ext cx="5168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100909" y="5558433"/>
            <a:ext cx="0" cy="413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83989" y="5867940"/>
            <a:ext cx="75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</a:t>
            </a:r>
            <a:endParaRPr lang="en-US" sz="2400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015977" y="3850134"/>
            <a:ext cx="12241" cy="18955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000490" y="3895987"/>
            <a:ext cx="2101801" cy="152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48A7D3C-3A41-6040-A679-05998A31A788}"/>
              </a:ext>
            </a:extLst>
          </p:cNvPr>
          <p:cNvSpPr/>
          <p:nvPr/>
        </p:nvSpPr>
        <p:spPr>
          <a:xfrm>
            <a:off x="2559759" y="3016748"/>
            <a:ext cx="775547" cy="775547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517416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AUC-ROC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5425" y="1989471"/>
            <a:ext cx="1438214" cy="3703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867" dirty="0"/>
              <a:t>0</a:t>
            </a:r>
            <a:r>
              <a:rPr lang="en-US" sz="5867" dirty="0"/>
              <a:t>.9 </a:t>
            </a:r>
          </a:p>
          <a:p>
            <a:r>
              <a:rPr lang="en-US" sz="5867" dirty="0"/>
              <a:t>0.8 </a:t>
            </a:r>
          </a:p>
          <a:p>
            <a:r>
              <a:rPr lang="en-US" sz="5867" dirty="0"/>
              <a:t>0.7 </a:t>
            </a:r>
          </a:p>
          <a:p>
            <a:r>
              <a:rPr lang="en-US" sz="5867" dirty="0"/>
              <a:t>0.5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33770" y="1989471"/>
            <a:ext cx="811441" cy="3703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67" dirty="0"/>
              <a:t>1 </a:t>
            </a:r>
          </a:p>
          <a:p>
            <a:r>
              <a:rPr lang="en-US" sz="5867" dirty="0"/>
              <a:t>0 </a:t>
            </a:r>
          </a:p>
          <a:p>
            <a:r>
              <a:rPr lang="en-US" sz="5867" dirty="0"/>
              <a:t>0 </a:t>
            </a:r>
          </a:p>
          <a:p>
            <a:r>
              <a:rPr lang="en-US" sz="5867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8105" y="1408224"/>
            <a:ext cx="103425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/>
              <a:t>a(x)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1143" y="1334375"/>
            <a:ext cx="47277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/>
              <a:t>y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004391" y="5723827"/>
            <a:ext cx="45649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004391" y="1408225"/>
            <a:ext cx="7684" cy="4315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51893" y="1569372"/>
            <a:ext cx="5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944965" y="6067994"/>
            <a:ext cx="75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  <a:endParaRPr lang="en-US" sz="24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7145076" y="5543106"/>
            <a:ext cx="0" cy="413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745960" y="3850133"/>
            <a:ext cx="5168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747438" y="1769425"/>
            <a:ext cx="5168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100909" y="5558433"/>
            <a:ext cx="0" cy="413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83989" y="5867940"/>
            <a:ext cx="75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</a:t>
            </a:r>
            <a:endParaRPr lang="en-US" sz="2400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015977" y="3850134"/>
            <a:ext cx="12241" cy="18955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000490" y="3895987"/>
            <a:ext cx="2101801" cy="152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102291" y="3911270"/>
            <a:ext cx="1998619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323B4F1-3758-464C-BAA3-44452FD49CC7}"/>
              </a:ext>
            </a:extLst>
          </p:cNvPr>
          <p:cNvSpPr/>
          <p:nvPr/>
        </p:nvSpPr>
        <p:spPr>
          <a:xfrm>
            <a:off x="2559759" y="3899613"/>
            <a:ext cx="775547" cy="775547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3653509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DA7B-8232-A747-805A-8403400CEE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Офлайн метрики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A779F-D9B2-8242-B33C-A613D81807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MAE</a:t>
            </a:r>
            <a:r>
              <a:rPr lang="ru-RU" dirty="0"/>
              <a:t>, </a:t>
            </a:r>
            <a:r>
              <a:rPr lang="en-US" dirty="0"/>
              <a:t>MSE, RMSE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precision@k</a:t>
            </a:r>
            <a:r>
              <a:rPr lang="en-US" dirty="0"/>
              <a:t>, </a:t>
            </a:r>
            <a:r>
              <a:rPr lang="en-US" dirty="0" err="1"/>
              <a:t>recall@k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NDCG</a:t>
            </a:r>
          </a:p>
        </p:txBody>
      </p:sp>
    </p:spTree>
    <p:extLst>
      <p:ext uri="{BB962C8B-B14F-4D97-AF65-F5344CB8AC3E}">
        <p14:creationId xmlns:p14="http://schemas.microsoft.com/office/powerpoint/2010/main" val="3978509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AUC-ROC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5425" y="1989471"/>
            <a:ext cx="1438214" cy="3703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867" dirty="0"/>
              <a:t>0</a:t>
            </a:r>
            <a:r>
              <a:rPr lang="en-US" sz="5867" dirty="0"/>
              <a:t>.9 </a:t>
            </a:r>
          </a:p>
          <a:p>
            <a:r>
              <a:rPr lang="en-US" sz="5867" dirty="0"/>
              <a:t>0.8 </a:t>
            </a:r>
          </a:p>
          <a:p>
            <a:r>
              <a:rPr lang="en-US" sz="5867" dirty="0"/>
              <a:t>0.7 </a:t>
            </a:r>
          </a:p>
          <a:p>
            <a:r>
              <a:rPr lang="en-US" sz="5867" dirty="0"/>
              <a:t>0.5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33770" y="1989471"/>
            <a:ext cx="811441" cy="3703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67" dirty="0"/>
              <a:t>1 </a:t>
            </a:r>
          </a:p>
          <a:p>
            <a:r>
              <a:rPr lang="en-US" sz="5867" dirty="0"/>
              <a:t>0 </a:t>
            </a:r>
          </a:p>
          <a:p>
            <a:r>
              <a:rPr lang="en-US" sz="5867" dirty="0"/>
              <a:t>0 </a:t>
            </a:r>
          </a:p>
          <a:p>
            <a:r>
              <a:rPr lang="en-US" sz="5867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8105" y="1408224"/>
            <a:ext cx="103425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/>
              <a:t>a(x)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1143" y="1334375"/>
            <a:ext cx="47277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/>
              <a:t>y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004391" y="5723827"/>
            <a:ext cx="45649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004391" y="1408225"/>
            <a:ext cx="7684" cy="4315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51893" y="1569372"/>
            <a:ext cx="5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944965" y="6067994"/>
            <a:ext cx="75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  <a:endParaRPr lang="en-US" sz="24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7145076" y="5543106"/>
            <a:ext cx="0" cy="413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745960" y="3850133"/>
            <a:ext cx="5168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747438" y="1769425"/>
            <a:ext cx="5168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100909" y="5558433"/>
            <a:ext cx="0" cy="413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83989" y="5867940"/>
            <a:ext cx="75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</a:t>
            </a:r>
            <a:endParaRPr lang="en-US" sz="2400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015977" y="3850134"/>
            <a:ext cx="12241" cy="18955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000490" y="3895987"/>
            <a:ext cx="2101801" cy="152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102291" y="3911270"/>
            <a:ext cx="1998619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9100909" y="1769426"/>
            <a:ext cx="0" cy="214184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864518B5-85B5-4449-8F13-C6834175E886}"/>
              </a:ext>
            </a:extLst>
          </p:cNvPr>
          <p:cNvSpPr/>
          <p:nvPr/>
        </p:nvSpPr>
        <p:spPr>
          <a:xfrm>
            <a:off x="2559759" y="4810507"/>
            <a:ext cx="775547" cy="775547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878520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AUC-ROC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5425" y="1989471"/>
            <a:ext cx="1438214" cy="3703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867" dirty="0"/>
              <a:t>0</a:t>
            </a:r>
            <a:r>
              <a:rPr lang="en-US" sz="5867" dirty="0"/>
              <a:t>.9 </a:t>
            </a:r>
          </a:p>
          <a:p>
            <a:r>
              <a:rPr lang="en-US" sz="5867" dirty="0"/>
              <a:t>0.8 </a:t>
            </a:r>
          </a:p>
          <a:p>
            <a:r>
              <a:rPr lang="en-US" sz="5867" dirty="0"/>
              <a:t>0.7 </a:t>
            </a:r>
          </a:p>
          <a:p>
            <a:r>
              <a:rPr lang="en-US" sz="5867" dirty="0"/>
              <a:t>0.5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33770" y="1989471"/>
            <a:ext cx="811441" cy="3703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67" dirty="0"/>
              <a:t>1 </a:t>
            </a:r>
          </a:p>
          <a:p>
            <a:r>
              <a:rPr lang="en-US" sz="5867" dirty="0"/>
              <a:t>0 </a:t>
            </a:r>
          </a:p>
          <a:p>
            <a:r>
              <a:rPr lang="en-US" sz="5867" dirty="0"/>
              <a:t>0 </a:t>
            </a:r>
          </a:p>
          <a:p>
            <a:r>
              <a:rPr lang="en-US" sz="5867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8105" y="1408224"/>
            <a:ext cx="103425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/>
              <a:t>a(x)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1143" y="1334375"/>
            <a:ext cx="47277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/>
              <a:t>y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004391" y="5723827"/>
            <a:ext cx="45649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004391" y="1408225"/>
            <a:ext cx="7684" cy="4315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51893" y="1569372"/>
            <a:ext cx="5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944965" y="6067994"/>
            <a:ext cx="75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  <a:endParaRPr lang="en-US" sz="24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7145076" y="5543106"/>
            <a:ext cx="0" cy="413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745960" y="3850133"/>
            <a:ext cx="5168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747438" y="1769425"/>
            <a:ext cx="5168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100909" y="5558433"/>
            <a:ext cx="0" cy="413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83989" y="5867940"/>
            <a:ext cx="75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</a:t>
            </a:r>
            <a:endParaRPr lang="en-US" sz="2400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015977" y="3850134"/>
            <a:ext cx="12241" cy="18955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000490" y="3895987"/>
            <a:ext cx="2101801" cy="152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102291" y="3911270"/>
            <a:ext cx="1998619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9100909" y="1769426"/>
            <a:ext cx="0" cy="214184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864518B5-85B5-4449-8F13-C6834175E886}"/>
              </a:ext>
            </a:extLst>
          </p:cNvPr>
          <p:cNvSpPr/>
          <p:nvPr/>
        </p:nvSpPr>
        <p:spPr>
          <a:xfrm>
            <a:off x="2559759" y="4810507"/>
            <a:ext cx="775547" cy="775547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F197ED-EDBE-C740-8E8B-FCBB24FAD12E}"/>
              </a:ext>
            </a:extLst>
          </p:cNvPr>
          <p:cNvSpPr/>
          <p:nvPr/>
        </p:nvSpPr>
        <p:spPr>
          <a:xfrm>
            <a:off x="5028218" y="3911270"/>
            <a:ext cx="4072692" cy="1766317"/>
          </a:xfrm>
          <a:prstGeom prst="rect">
            <a:avLst/>
          </a:prstGeom>
          <a:solidFill>
            <a:srgbClr val="92D05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89FF78-1B5C-BB42-9937-24EACE6EB768}"/>
              </a:ext>
            </a:extLst>
          </p:cNvPr>
          <p:cNvSpPr txBox="1"/>
          <p:nvPr/>
        </p:nvSpPr>
        <p:spPr>
          <a:xfrm>
            <a:off x="6115375" y="4534331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AUC = 0.5</a:t>
            </a:r>
          </a:p>
        </p:txBody>
      </p:sp>
    </p:spTree>
    <p:extLst>
      <p:ext uri="{BB962C8B-B14F-4D97-AF65-F5344CB8AC3E}">
        <p14:creationId xmlns:p14="http://schemas.microsoft.com/office/powerpoint/2010/main" val="3009705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AUC-ROC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23212" y="1985439"/>
            <a:ext cx="1438214" cy="3703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867" dirty="0"/>
              <a:t>0</a:t>
            </a:r>
            <a:r>
              <a:rPr lang="en-US" sz="5867" dirty="0"/>
              <a:t>.9 </a:t>
            </a:r>
          </a:p>
          <a:p>
            <a:r>
              <a:rPr lang="en-US" sz="5867" dirty="0"/>
              <a:t>0.7 </a:t>
            </a:r>
          </a:p>
          <a:p>
            <a:r>
              <a:rPr lang="en-US" sz="5867" dirty="0"/>
              <a:t>0.6 </a:t>
            </a:r>
          </a:p>
          <a:p>
            <a:r>
              <a:rPr lang="en-US" sz="5867" dirty="0"/>
              <a:t>0.3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01557" y="1985439"/>
            <a:ext cx="811441" cy="3703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67" dirty="0"/>
              <a:t>1 </a:t>
            </a:r>
          </a:p>
          <a:p>
            <a:r>
              <a:rPr lang="en-US" sz="5867" dirty="0"/>
              <a:t>1 </a:t>
            </a:r>
          </a:p>
          <a:p>
            <a:r>
              <a:rPr lang="en-US" sz="5867" dirty="0"/>
              <a:t>0 </a:t>
            </a:r>
          </a:p>
          <a:p>
            <a:r>
              <a:rPr lang="en-US" sz="5867" dirty="0"/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5891" y="1404192"/>
            <a:ext cx="105990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/>
              <a:t>b(x)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8929" y="1330343"/>
            <a:ext cx="47277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/>
              <a:t>y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04391" y="5723827"/>
            <a:ext cx="45649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004391" y="1408225"/>
            <a:ext cx="7684" cy="4315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51893" y="1569372"/>
            <a:ext cx="5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944965" y="6067994"/>
            <a:ext cx="75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  <a:endParaRPr lang="en-US" sz="2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145076" y="5543106"/>
            <a:ext cx="0" cy="413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745960" y="3850133"/>
            <a:ext cx="5168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747438" y="1769425"/>
            <a:ext cx="5168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100909" y="5558433"/>
            <a:ext cx="0" cy="4139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83989" y="5867940"/>
            <a:ext cx="75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</a:t>
            </a:r>
            <a:endParaRPr lang="en-US" sz="24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015977" y="3850134"/>
            <a:ext cx="12241" cy="18955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000490" y="1769426"/>
            <a:ext cx="3901" cy="21265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022096" y="1803912"/>
            <a:ext cx="1998619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020715" y="1769426"/>
            <a:ext cx="2080195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C91675A-3E3F-3F42-8B04-50292881AE13}"/>
              </a:ext>
            </a:extLst>
          </p:cNvPr>
          <p:cNvSpPr/>
          <p:nvPr/>
        </p:nvSpPr>
        <p:spPr>
          <a:xfrm>
            <a:off x="5028218" y="1803909"/>
            <a:ext cx="4072692" cy="3914456"/>
          </a:xfrm>
          <a:prstGeom prst="rect">
            <a:avLst/>
          </a:prstGeom>
          <a:solidFill>
            <a:srgbClr val="92D05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54AE8A-7B6D-9548-B0D0-5150A3E697C0}"/>
              </a:ext>
            </a:extLst>
          </p:cNvPr>
          <p:cNvSpPr txBox="1"/>
          <p:nvPr/>
        </p:nvSpPr>
        <p:spPr>
          <a:xfrm>
            <a:off x="6129423" y="3542357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AUC = </a:t>
            </a:r>
            <a:r>
              <a:rPr lang="ru-RU" sz="3200" b="1" dirty="0">
                <a:solidFill>
                  <a:srgbClr val="C00000"/>
                </a:solidFill>
              </a:rPr>
              <a:t>1</a:t>
            </a:r>
            <a:r>
              <a:rPr lang="en-US" sz="3200" b="1" dirty="0">
                <a:solidFill>
                  <a:srgbClr val="C00000"/>
                </a:solidFill>
              </a:rPr>
              <a:t>.</a:t>
            </a:r>
            <a:r>
              <a:rPr lang="ru-RU" sz="3200" b="1" dirty="0">
                <a:solidFill>
                  <a:srgbClr val="C00000"/>
                </a:solidFill>
              </a:rPr>
              <a:t>0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719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AUC-ROC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20" y="1576390"/>
            <a:ext cx="5454002" cy="5027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3832" y="1742645"/>
                <a:ext cx="5856964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/>
                  <a:t>Левая точка: </a:t>
                </a:r>
                <a:r>
                  <a:rPr lang="en-US" sz="2400" dirty="0"/>
                  <a:t>(0, 0)</a:t>
                </a:r>
              </a:p>
              <a:p>
                <a:r>
                  <a:rPr lang="ru-RU" sz="2400" dirty="0"/>
                  <a:t>Правая точка: (1, 1)</a:t>
                </a:r>
              </a:p>
              <a:p>
                <a:endParaRPr lang="ru-RU" sz="2400" dirty="0"/>
              </a:p>
              <a:p>
                <a:r>
                  <a:rPr lang="ru-RU" sz="2400" dirty="0"/>
                  <a:t>Для идеального классификатора </a:t>
                </a:r>
                <a:br>
                  <a:rPr lang="ru-RU" sz="2400" dirty="0"/>
                </a:br>
                <a:r>
                  <a:rPr lang="ru-RU" sz="2400" dirty="0"/>
                  <a:t>проходит через </a:t>
                </a:r>
                <a:r>
                  <a:rPr lang="en-US" sz="2400" dirty="0"/>
                  <a:t>(</a:t>
                </a:r>
                <a:r>
                  <a:rPr lang="ru-RU" sz="2400" dirty="0"/>
                  <a:t>0</a:t>
                </a:r>
                <a:r>
                  <a:rPr lang="en-US" sz="2400" dirty="0"/>
                  <a:t>, 1)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AUC-ROC — </a:t>
                </a:r>
                <a:r>
                  <a:rPr lang="ru-RU" sz="2400" dirty="0"/>
                  <a:t>площадь под </a:t>
                </a:r>
                <a:r>
                  <a:rPr lang="en-US" sz="2400" dirty="0"/>
                  <a:t>ROC-</a:t>
                </a:r>
                <a:r>
                  <a:rPr lang="ru-RU" sz="2400" dirty="0"/>
                  <a:t>кривой</a:t>
                </a:r>
              </a:p>
              <a:p>
                <a:endParaRPr lang="ru-RU" sz="2400" dirty="0"/>
              </a:p>
              <a:p>
                <a:r>
                  <a:rPr lang="en-US" sz="2400" dirty="0"/>
                  <a:t>AUC-ROC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2400" dirty="0"/>
                  <a:t> </a:t>
                </a:r>
                <a:r>
                  <a:rPr lang="en-US" sz="2400" dirty="0"/>
                  <a:t>0.5 — </a:t>
                </a:r>
                <a:r>
                  <a:rPr lang="ru-RU" sz="2400" dirty="0"/>
                  <a:t>плохой классификатор</a:t>
                </a:r>
              </a:p>
              <a:p>
                <a:r>
                  <a:rPr lang="en-US" sz="2400" dirty="0"/>
                  <a:t>AUC-ROC = 1 — </a:t>
                </a:r>
                <a:r>
                  <a:rPr lang="ru-RU" sz="2400" dirty="0"/>
                  <a:t>идеальный классификатор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32" y="1742645"/>
                <a:ext cx="5856964" cy="4524315"/>
              </a:xfrm>
              <a:prstGeom prst="rect">
                <a:avLst/>
              </a:prstGeom>
              <a:blipFill>
                <a:blip r:embed="rId4"/>
                <a:stretch>
                  <a:fillRect l="-1515" t="-840" r="-216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521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77F53-39AE-154F-9974-27A584057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AUC-ROC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E2A1D-9AA0-BF47-B26D-743F128E65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Наконец-то метрика про </a:t>
            </a:r>
            <a:r>
              <a:rPr lang="ru-RU" u="sng" dirty="0"/>
              <a:t>качество сортировки</a:t>
            </a:r>
            <a:r>
              <a:rPr lang="ru-RU" dirty="0"/>
              <a:t>!</a:t>
            </a:r>
          </a:p>
          <a:p>
            <a:endParaRPr lang="ru-RU" dirty="0"/>
          </a:p>
          <a:p>
            <a:r>
              <a:rPr lang="ru-RU" dirty="0"/>
              <a:t>Но есть и другие!</a:t>
            </a:r>
          </a:p>
        </p:txBody>
      </p:sp>
    </p:spTree>
    <p:extLst>
      <p:ext uri="{BB962C8B-B14F-4D97-AF65-F5344CB8AC3E}">
        <p14:creationId xmlns:p14="http://schemas.microsoft.com/office/powerpoint/2010/main" val="962872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7FA27-75C3-C741-8199-61434979A8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Метрики ранжирования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DF8593-47B6-C147-8701-3EAB2BB02D83}"/>
              </a:ext>
            </a:extLst>
          </p:cNvPr>
          <p:cNvSpPr/>
          <p:nvPr/>
        </p:nvSpPr>
        <p:spPr>
          <a:xfrm>
            <a:off x="1886617" y="2097678"/>
            <a:ext cx="875127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+mj-lt"/>
              </a:rPr>
              <a:t>Point-wise:</a:t>
            </a:r>
          </a:p>
          <a:p>
            <a:pPr algn="l"/>
            <a:endParaRPr lang="en-US" sz="2400" dirty="0">
              <a:latin typeface="+mj-lt"/>
            </a:endParaRPr>
          </a:p>
          <a:p>
            <a:pPr algn="l"/>
            <a:endParaRPr lang="en-US" sz="2400" dirty="0">
              <a:latin typeface="+mj-lt"/>
            </a:endParaRPr>
          </a:p>
          <a:p>
            <a:pPr algn="l"/>
            <a:r>
              <a:rPr lang="en-US" sz="2400" dirty="0">
                <a:latin typeface="+mj-lt"/>
              </a:rPr>
              <a:t>Pair-wise:</a:t>
            </a:r>
          </a:p>
          <a:p>
            <a:pPr algn="l"/>
            <a:endParaRPr lang="en-US" sz="2400" dirty="0">
              <a:latin typeface="+mj-lt"/>
            </a:endParaRPr>
          </a:p>
          <a:p>
            <a:pPr algn="l"/>
            <a:endParaRPr lang="en-US" sz="2400" dirty="0">
              <a:latin typeface="+mj-lt"/>
            </a:endParaRPr>
          </a:p>
          <a:p>
            <a:pPr algn="l"/>
            <a:r>
              <a:rPr lang="en-US" sz="2400" dirty="0">
                <a:latin typeface="+mj-lt"/>
              </a:rPr>
              <a:t>List-wise:</a:t>
            </a:r>
          </a:p>
          <a:p>
            <a:pPr algn="l"/>
            <a:endParaRPr lang="ru-RU" sz="2400" dirty="0">
              <a:latin typeface="+mj-lt"/>
            </a:endParaRPr>
          </a:p>
          <a:p>
            <a:pPr algn="l"/>
            <a:endParaRPr lang="ru-RU" sz="2400" dirty="0">
              <a:latin typeface="+mj-lt"/>
            </a:endParaRPr>
          </a:p>
          <a:p>
            <a:pPr algn="l"/>
            <a:endParaRPr lang="ru-RU" sz="2400" dirty="0">
              <a:latin typeface="+mj-lt"/>
            </a:endParaRPr>
          </a:p>
          <a:p>
            <a:pPr algn="l"/>
            <a:endParaRPr lang="ru-RU" sz="2400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8EC4C5-7AFB-CB4D-B03A-9A679DEB9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884" y="2529477"/>
            <a:ext cx="3768663" cy="58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C473F1-910F-474C-9E54-B5FA676BE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55" y="2422421"/>
            <a:ext cx="3627120" cy="798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B46F9E-2139-294E-861B-0C2DDD47A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883" y="3681734"/>
            <a:ext cx="4075901" cy="5724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11D092-1304-1649-8BE9-2E9F420E7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245" y="3545477"/>
            <a:ext cx="1824756" cy="906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113565-B7E0-C143-91AF-293C0F44D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2883" y="4870987"/>
            <a:ext cx="4429412" cy="6067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D7E3FC-3B42-E249-ABE3-7F17B918DAA3}"/>
              </a:ext>
            </a:extLst>
          </p:cNvPr>
          <p:cNvSpPr txBox="1"/>
          <p:nvPr/>
        </p:nvSpPr>
        <p:spPr>
          <a:xfrm>
            <a:off x="7167392" y="4957159"/>
            <a:ext cx="1869102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sz="2500" dirty="0">
                <a:solidFill>
                  <a:srgbClr val="000000"/>
                </a:solidFill>
                <a:sym typeface="Helvetica Light"/>
              </a:rPr>
              <a:t>AUC, NDCG</a:t>
            </a:r>
          </a:p>
        </p:txBody>
      </p:sp>
    </p:spTree>
    <p:extLst>
      <p:ext uri="{BB962C8B-B14F-4D97-AF65-F5344CB8AC3E}">
        <p14:creationId xmlns:p14="http://schemas.microsoft.com/office/powerpoint/2010/main" val="3546020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19BB2-B8BE-D343-967E-26F75FAA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Discounted Cumulative Gain (DCG)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7569A7-47E4-4A4C-9975-9483C6C38964}"/>
                  </a:ext>
                </a:extLst>
              </p:cNvPr>
              <p:cNvSpPr txBox="1"/>
              <p:nvPr/>
            </p:nvSpPr>
            <p:spPr>
              <a:xfrm>
                <a:off x="4151785" y="739111"/>
                <a:ext cx="3266391" cy="78167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𝐷𝐶𝐺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e>
                              </m:func>
                            </m:den>
                          </m:f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7569A7-47E4-4A4C-9975-9483C6C38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5" y="739111"/>
                <a:ext cx="3266391" cy="781676"/>
              </a:xfrm>
              <a:prstGeom prst="rect">
                <a:avLst/>
              </a:prstGeom>
              <a:blipFill>
                <a:blip r:embed="rId2"/>
                <a:stretch>
                  <a:fillRect t="-175806" b="-2451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41341D01-64B6-B44B-9A2E-F5B3A5589E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91544" y="2152384"/>
              <a:ext cx="842493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04156">
                      <a:extLst>
                        <a:ext uri="{9D8B030D-6E8A-4147-A177-3AD203B41FA5}">
                          <a16:colId xmlns:a16="http://schemas.microsoft.com/office/drawing/2014/main" val="248960683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917313426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2601523157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71726869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473343401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4014252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DCG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263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31/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15/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7/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(4)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(5)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(6)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b="1" dirty="0"/>
                            <a:t>45.64</a:t>
                          </a:r>
                          <a:endParaRPr lang="ru-RU" b="1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0245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41341D01-64B6-B44B-9A2E-F5B3A5589E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91544" y="2152384"/>
              <a:ext cx="842493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04156">
                      <a:extLst>
                        <a:ext uri="{9D8B030D-6E8A-4147-A177-3AD203B41FA5}">
                          <a16:colId xmlns:a16="http://schemas.microsoft.com/office/drawing/2014/main" val="248960683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917313426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2601523157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71726869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473343401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4014252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DCG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263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110345" r="-500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10345" r="-400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10345" r="-300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l="-302727" t="-110345" r="-20272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l="-399099" t="-110345" r="-100901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b="1" dirty="0"/>
                            <a:t>45.64</a:t>
                          </a:r>
                          <a:endParaRPr lang="ru-RU" b="1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024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0C84F83-E39F-6249-B476-3CA8E3BC90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78090" y="3512430"/>
              <a:ext cx="842493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04156">
                      <a:extLst>
                        <a:ext uri="{9D8B030D-6E8A-4147-A177-3AD203B41FA5}">
                          <a16:colId xmlns:a16="http://schemas.microsoft.com/office/drawing/2014/main" val="248960683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917313426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2601523157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71726869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473343401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4014252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ru-RU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ru-RU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DCG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263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15/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(4)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(5)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(6)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b="1" dirty="0"/>
                            <a:t>33.64</a:t>
                          </a:r>
                          <a:endParaRPr lang="ru-RU" b="1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0245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0C84F83-E39F-6249-B476-3CA8E3BC90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78090" y="3512430"/>
              <a:ext cx="842493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04156">
                      <a:extLst>
                        <a:ext uri="{9D8B030D-6E8A-4147-A177-3AD203B41FA5}">
                          <a16:colId xmlns:a16="http://schemas.microsoft.com/office/drawing/2014/main" val="248960683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917313426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2601523157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71726869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473343401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4014252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ru-RU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ru-RU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DCG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263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4"/>
                          <a:stretch>
                            <a:fillRect t="-110345" r="-500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10345" r="-400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0345" r="-300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4"/>
                          <a:stretch>
                            <a:fillRect l="-302727" t="-110345" r="-20272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4"/>
                          <a:stretch>
                            <a:fillRect l="-399099" t="-110345" r="-100901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b="1" dirty="0"/>
                            <a:t>33.64</a:t>
                          </a:r>
                          <a:endParaRPr lang="ru-RU" b="1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024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6FC1CF3-DD12-8A42-B358-FF44A177D89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91544" y="4872476"/>
              <a:ext cx="842493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04156">
                      <a:extLst>
                        <a:ext uri="{9D8B030D-6E8A-4147-A177-3AD203B41FA5}">
                          <a16:colId xmlns:a16="http://schemas.microsoft.com/office/drawing/2014/main" val="248960683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917313426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2601523157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71726869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473343401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4014252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ru-RU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ru-RU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DCG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263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31/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15/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(4)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(5)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(6)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b="1" dirty="0"/>
                            <a:t>44.96</a:t>
                          </a:r>
                          <a:endParaRPr lang="ru-RU" b="1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0245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6FC1CF3-DD12-8A42-B358-FF44A177D89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91544" y="4872476"/>
              <a:ext cx="842493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04156">
                      <a:extLst>
                        <a:ext uri="{9D8B030D-6E8A-4147-A177-3AD203B41FA5}">
                          <a16:colId xmlns:a16="http://schemas.microsoft.com/office/drawing/2014/main" val="248960683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917313426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2601523157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71726869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473343401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4014252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ru-RU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ru-RU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DCG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263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5"/>
                          <a:stretch>
                            <a:fillRect t="-106667" r="-50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06667" r="-40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106667" r="-30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5"/>
                          <a:stretch>
                            <a:fillRect l="-302727" t="-106667" r="-202727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5"/>
                          <a:stretch>
                            <a:fillRect l="-399099" t="-106667" r="-100901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b="1" dirty="0"/>
                            <a:t>44.96</a:t>
                          </a:r>
                          <a:endParaRPr lang="ru-RU" b="1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024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86CA3C1-A246-1E4D-B01B-5D145700581D}"/>
              </a:ext>
            </a:extLst>
          </p:cNvPr>
          <p:cNvSpPr txBox="1"/>
          <p:nvPr/>
        </p:nvSpPr>
        <p:spPr>
          <a:xfrm>
            <a:off x="1991544" y="1765133"/>
            <a:ext cx="3266390" cy="36004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/>
            <a:r>
              <a:rPr lang="ru-RU" sz="2400" b="1" dirty="0"/>
              <a:t>Идеальная</a:t>
            </a:r>
            <a:r>
              <a:rPr lang="ru-RU" sz="2400" dirty="0"/>
              <a:t> сортировка: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E1317-40E2-E642-AAD0-134512ECD66E}"/>
              </a:ext>
            </a:extLst>
          </p:cNvPr>
          <p:cNvSpPr txBox="1"/>
          <p:nvPr/>
        </p:nvSpPr>
        <p:spPr>
          <a:xfrm>
            <a:off x="1991544" y="3152390"/>
            <a:ext cx="3266390" cy="36004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/>
            <a:r>
              <a:rPr lang="ru-RU" sz="2400" dirty="0"/>
              <a:t>Ошибка в начале: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D6C4A-27D0-854C-88D9-064F999E4A36}"/>
              </a:ext>
            </a:extLst>
          </p:cNvPr>
          <p:cNvSpPr txBox="1"/>
          <p:nvPr/>
        </p:nvSpPr>
        <p:spPr>
          <a:xfrm>
            <a:off x="2004998" y="4512436"/>
            <a:ext cx="3266390" cy="36004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/>
            <a:r>
              <a:rPr lang="ru-RU" sz="2400" dirty="0"/>
              <a:t>Ошибка в конце:</a:t>
            </a:r>
          </a:p>
        </p:txBody>
      </p:sp>
    </p:spTree>
    <p:extLst>
      <p:ext uri="{BB962C8B-B14F-4D97-AF65-F5344CB8AC3E}">
        <p14:creationId xmlns:p14="http://schemas.microsoft.com/office/powerpoint/2010/main" val="3888225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19BB2-B8BE-D343-967E-26F75FAA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DCG (NDCG)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7569A7-47E4-4A4C-9975-9483C6C38964}"/>
                  </a:ext>
                </a:extLst>
              </p:cNvPr>
              <p:cNvSpPr txBox="1"/>
              <p:nvPr/>
            </p:nvSpPr>
            <p:spPr>
              <a:xfrm>
                <a:off x="4151785" y="739111"/>
                <a:ext cx="3266391" cy="78167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𝑁𝐷𝐶𝐺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𝐷𝐶𝐺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𝐼𝑑𝑒𝑎𝑙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𝐷𝐶𝐺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7569A7-47E4-4A4C-9975-9483C6C38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5" y="739111"/>
                <a:ext cx="3266391" cy="781676"/>
              </a:xfrm>
              <a:prstGeom prst="rect">
                <a:avLst/>
              </a:prstGeom>
              <a:blipFill>
                <a:blip r:embed="rId2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41341D01-64B6-B44B-9A2E-F5B3A5589E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91544" y="2152384"/>
              <a:ext cx="842493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04156">
                      <a:extLst>
                        <a:ext uri="{9D8B030D-6E8A-4147-A177-3AD203B41FA5}">
                          <a16:colId xmlns:a16="http://schemas.microsoft.com/office/drawing/2014/main" val="248960683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917313426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2601523157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71726869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473343401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4014252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NDCG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263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31/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15/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7/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(4)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(5)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(6)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b="1" dirty="0"/>
                            <a:t>1.00</a:t>
                          </a:r>
                          <a:endParaRPr lang="ru-RU" b="1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0245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41341D01-64B6-B44B-9A2E-F5B3A5589E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91544" y="2152384"/>
              <a:ext cx="842493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04156">
                      <a:extLst>
                        <a:ext uri="{9D8B030D-6E8A-4147-A177-3AD203B41FA5}">
                          <a16:colId xmlns:a16="http://schemas.microsoft.com/office/drawing/2014/main" val="248960683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917313426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2601523157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71726869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473343401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4014252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NDCG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263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110345" r="-500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10345" r="-400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10345" r="-300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l="-302727" t="-110345" r="-20272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l="-399099" t="-110345" r="-100901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b="1" dirty="0"/>
                            <a:t>1.00</a:t>
                          </a:r>
                          <a:endParaRPr lang="ru-RU" b="1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024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0C84F83-E39F-6249-B476-3CA8E3BC90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78090" y="3512430"/>
              <a:ext cx="842493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04156">
                      <a:extLst>
                        <a:ext uri="{9D8B030D-6E8A-4147-A177-3AD203B41FA5}">
                          <a16:colId xmlns:a16="http://schemas.microsoft.com/office/drawing/2014/main" val="248960683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917313426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2601523157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71726869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473343401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4014252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ru-RU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ru-RU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NDCG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263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15/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(4)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(5)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(6)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b="1" dirty="0"/>
                            <a:t>0.73</a:t>
                          </a:r>
                          <a:endParaRPr lang="ru-RU" b="1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0245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0C84F83-E39F-6249-B476-3CA8E3BC90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78090" y="3512430"/>
              <a:ext cx="842493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04156">
                      <a:extLst>
                        <a:ext uri="{9D8B030D-6E8A-4147-A177-3AD203B41FA5}">
                          <a16:colId xmlns:a16="http://schemas.microsoft.com/office/drawing/2014/main" val="248960683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917313426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2601523157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71726869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473343401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4014252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ru-RU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ru-RU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NDCG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263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4"/>
                          <a:stretch>
                            <a:fillRect t="-110345" r="-500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10345" r="-400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0345" r="-300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4"/>
                          <a:stretch>
                            <a:fillRect l="-302727" t="-110345" r="-20272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4"/>
                          <a:stretch>
                            <a:fillRect l="-399099" t="-110345" r="-100901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b="1" dirty="0"/>
                            <a:t>0.73</a:t>
                          </a:r>
                          <a:endParaRPr lang="ru-RU" b="1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024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6FC1CF3-DD12-8A42-B358-FF44A177D89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91544" y="4872476"/>
              <a:ext cx="842493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04156">
                      <a:extLst>
                        <a:ext uri="{9D8B030D-6E8A-4147-A177-3AD203B41FA5}">
                          <a16:colId xmlns:a16="http://schemas.microsoft.com/office/drawing/2014/main" val="248960683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917313426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2601523157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71726869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473343401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4014252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ru-RU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ru-RU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NDCG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263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31/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15/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(4)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(5)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(6)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b="1" dirty="0"/>
                            <a:t>0.98</a:t>
                          </a:r>
                          <a:endParaRPr lang="ru-RU" b="1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0245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6FC1CF3-DD12-8A42-B358-FF44A177D89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91544" y="4872476"/>
              <a:ext cx="842493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04156">
                      <a:extLst>
                        <a:ext uri="{9D8B030D-6E8A-4147-A177-3AD203B41FA5}">
                          <a16:colId xmlns:a16="http://schemas.microsoft.com/office/drawing/2014/main" val="248960683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917313426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2601523157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717268693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3473343401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4014252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ru-RU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ru-RU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NDCG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263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5"/>
                          <a:stretch>
                            <a:fillRect t="-106667" r="-50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06667" r="-40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106667" r="-30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5"/>
                          <a:stretch>
                            <a:fillRect l="-302727" t="-106667" r="-202727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5"/>
                          <a:stretch>
                            <a:fillRect l="-399099" t="-106667" r="-100901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RU" b="1" dirty="0"/>
                            <a:t>0.98</a:t>
                          </a:r>
                          <a:endParaRPr lang="ru-RU" b="1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024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86CA3C1-A246-1E4D-B01B-5D145700581D}"/>
              </a:ext>
            </a:extLst>
          </p:cNvPr>
          <p:cNvSpPr txBox="1"/>
          <p:nvPr/>
        </p:nvSpPr>
        <p:spPr>
          <a:xfrm>
            <a:off x="1991544" y="1765133"/>
            <a:ext cx="3266390" cy="36004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/>
            <a:r>
              <a:rPr lang="ru-RU" sz="2400" b="1" dirty="0"/>
              <a:t>Идеальная</a:t>
            </a:r>
            <a:r>
              <a:rPr lang="ru-RU" sz="2400" dirty="0"/>
              <a:t> сортировка: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E1317-40E2-E642-AAD0-134512ECD66E}"/>
              </a:ext>
            </a:extLst>
          </p:cNvPr>
          <p:cNvSpPr txBox="1"/>
          <p:nvPr/>
        </p:nvSpPr>
        <p:spPr>
          <a:xfrm>
            <a:off x="1991544" y="3152390"/>
            <a:ext cx="3266390" cy="36004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/>
            <a:r>
              <a:rPr lang="ru-RU" sz="2400" dirty="0"/>
              <a:t>Ошибка в начале: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D6C4A-27D0-854C-88D9-064F999E4A36}"/>
              </a:ext>
            </a:extLst>
          </p:cNvPr>
          <p:cNvSpPr txBox="1"/>
          <p:nvPr/>
        </p:nvSpPr>
        <p:spPr>
          <a:xfrm>
            <a:off x="2004998" y="4512436"/>
            <a:ext cx="3266390" cy="36004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/>
            <a:r>
              <a:rPr lang="ru-RU" sz="2400" dirty="0"/>
              <a:t>Ошибка в конце:</a:t>
            </a:r>
          </a:p>
        </p:txBody>
      </p:sp>
    </p:spTree>
    <p:extLst>
      <p:ext uri="{BB962C8B-B14F-4D97-AF65-F5344CB8AC3E}">
        <p14:creationId xmlns:p14="http://schemas.microsoft.com/office/powerpoint/2010/main" val="558788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2488-FE31-1F45-AC12-5DD080A15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CB9C09BE-4937-2942-8B95-BC477A566AB3}"/>
              </a:ext>
            </a:extLst>
          </p:cNvPr>
          <p:cNvGraphicFramePr>
            <a:graphicFrameLocks noGrp="1"/>
          </p:cNvGraphicFramePr>
          <p:nvPr/>
        </p:nvGraphicFramePr>
        <p:xfrm>
          <a:off x="2268740" y="1521076"/>
          <a:ext cx="7859708" cy="28272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1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93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17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89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8918">
                  <a:extLst>
                    <a:ext uri="{9D8B030D-6E8A-4147-A177-3AD203B41FA5}">
                      <a16:colId xmlns:a16="http://schemas.microsoft.com/office/drawing/2014/main" val="2457057632"/>
                    </a:ext>
                  </a:extLst>
                </a:gridCol>
              </a:tblGrid>
              <a:tr h="13057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55BAC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55BAC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55BAC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55BAC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55BAC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55BAC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55BAC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55BAC2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453">
                <a:tc>
                  <a:txBody>
                    <a:bodyPr/>
                    <a:lstStyle/>
                    <a:p>
                      <a:pPr marL="5080" algn="ctr">
                        <a:lnSpc>
                          <a:spcPts val="3960"/>
                        </a:lnSpc>
                      </a:pPr>
                      <a:r>
                        <a:rPr sz="2400" spc="-10" dirty="0"/>
                        <a:t>true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3960"/>
                        </a:lnSpc>
                      </a:pPr>
                      <a:r>
                        <a:rPr sz="2400" dirty="0"/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3960"/>
                        </a:lnSpc>
                      </a:pPr>
                      <a:r>
                        <a:rPr sz="2400" dirty="0"/>
                        <a:t>4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960"/>
                        </a:lnSpc>
                      </a:pPr>
                      <a:r>
                        <a:rPr sz="2400" dirty="0"/>
                        <a:t>3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960"/>
                        </a:lnSpc>
                      </a:pPr>
                      <a:r>
                        <a:rPr sz="2400" dirty="0"/>
                        <a:t>5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825">
                <a:tc>
                  <a:txBody>
                    <a:bodyPr/>
                    <a:lstStyle/>
                    <a:p>
                      <a:pPr marL="5715" algn="ctr">
                        <a:lnSpc>
                          <a:spcPts val="3960"/>
                        </a:lnSpc>
                      </a:pPr>
                      <a:r>
                        <a:rPr sz="2400" dirty="0"/>
                        <a:t>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3960"/>
                        </a:lnSpc>
                      </a:pPr>
                      <a:r>
                        <a:rPr sz="2400" dirty="0"/>
                        <a:t>5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BFBFB">
                        <a:alpha val="6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3960"/>
                        </a:lnSpc>
                      </a:pPr>
                      <a:r>
                        <a:rPr sz="2400" dirty="0"/>
                        <a:t>2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BFBFB">
                        <a:alpha val="6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960"/>
                        </a:lnSpc>
                      </a:pPr>
                      <a:r>
                        <a:rPr sz="2400" dirty="0"/>
                        <a:t>1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BFBFB">
                        <a:alpha val="6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960"/>
                        </a:lnSpc>
                      </a:pPr>
                      <a:r>
                        <a:rPr sz="2400" dirty="0"/>
                        <a:t>3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BFBFB">
                        <a:alpha val="6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960"/>
                        </a:lnSpc>
                      </a:pPr>
                      <a:r>
                        <a:rPr sz="2400" spc="-15" dirty="0"/>
                        <a:t>1.5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BFBFB">
                        <a:alpha val="6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3960"/>
                        </a:lnSpc>
                      </a:pPr>
                      <a:r>
                        <a:rPr sz="2400" spc="-15" dirty="0"/>
                        <a:t>1.73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BFBFB">
                        <a:alpha val="6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3960"/>
                        </a:lnSpc>
                      </a:pPr>
                      <a:r>
                        <a:rPr lang="en-US" sz="2400" dirty="0">
                          <a:latin typeface="Arial"/>
                          <a:cs typeface="Arial"/>
                        </a:rPr>
                        <a:t>1.00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BFBFB">
                        <a:alpha val="6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871">
                <a:tc>
                  <a:txBody>
                    <a:bodyPr/>
                    <a:lstStyle/>
                    <a:p>
                      <a:pPr marL="5715" algn="ctr">
                        <a:lnSpc>
                          <a:spcPts val="3960"/>
                        </a:lnSpc>
                      </a:pPr>
                      <a:r>
                        <a:rPr sz="2400" dirty="0"/>
                        <a:t>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3960"/>
                        </a:lnSpc>
                      </a:pPr>
                      <a:r>
                        <a:rPr sz="2400" dirty="0"/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3960"/>
                        </a:lnSpc>
                      </a:pPr>
                      <a:r>
                        <a:rPr sz="2400" dirty="0"/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960"/>
                        </a:lnSpc>
                      </a:pPr>
                      <a:r>
                        <a:rPr sz="2400" dirty="0"/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960"/>
                        </a:lnSpc>
                      </a:pPr>
                      <a:r>
                        <a:rPr sz="2400" dirty="0"/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960"/>
                        </a:lnSpc>
                      </a:pPr>
                      <a:r>
                        <a:rPr sz="2400" dirty="0"/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960"/>
                        </a:lnSpc>
                      </a:pPr>
                      <a:r>
                        <a:rPr sz="2400" dirty="0"/>
                        <a:t>2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960"/>
                        </a:lnSpc>
                      </a:pPr>
                      <a:r>
                        <a:rPr lang="en-RU" sz="2400" dirty="0"/>
                        <a:t>0.93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3">
            <a:extLst>
              <a:ext uri="{FF2B5EF4-FFF2-40B4-BE49-F238E27FC236}">
                <a16:creationId xmlns:a16="http://schemas.microsoft.com/office/drawing/2014/main" id="{81606FA9-A9E8-2E4A-8611-CC9549C0B3F1}"/>
              </a:ext>
            </a:extLst>
          </p:cNvPr>
          <p:cNvSpPr/>
          <p:nvPr/>
        </p:nvSpPr>
        <p:spPr>
          <a:xfrm>
            <a:off x="6402327" y="1655875"/>
            <a:ext cx="747093" cy="1037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8959B1D-4E2A-8042-A193-BF94A34B669A}"/>
              </a:ext>
            </a:extLst>
          </p:cNvPr>
          <p:cNvSpPr/>
          <p:nvPr/>
        </p:nvSpPr>
        <p:spPr>
          <a:xfrm>
            <a:off x="3204571" y="1646355"/>
            <a:ext cx="756612" cy="1056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71EEFD7-BAE6-034F-B07C-1322E4A30986}"/>
              </a:ext>
            </a:extLst>
          </p:cNvPr>
          <p:cNvSpPr/>
          <p:nvPr/>
        </p:nvSpPr>
        <p:spPr>
          <a:xfrm>
            <a:off x="4270492" y="1660633"/>
            <a:ext cx="747093" cy="10327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5545183A-DFD6-1E49-98E7-CFC7AE380285}"/>
              </a:ext>
            </a:extLst>
          </p:cNvPr>
          <p:cNvSpPr/>
          <p:nvPr/>
        </p:nvSpPr>
        <p:spPr>
          <a:xfrm>
            <a:off x="5331653" y="1651114"/>
            <a:ext cx="756607" cy="1051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BE8716F-EC21-1348-BA6B-B152E71DB375}"/>
                  </a:ext>
                </a:extLst>
              </p:cNvPr>
              <p:cNvSpPr/>
              <p:nvPr/>
            </p:nvSpPr>
            <p:spPr>
              <a:xfrm>
                <a:off x="7432210" y="2020505"/>
                <a:ext cx="7617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𝑴𝑨𝑬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BE8716F-EC21-1348-BA6B-B152E71DB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210" y="2020505"/>
                <a:ext cx="7617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00A3013-04D3-534F-B9C8-851DB8FD9C26}"/>
                  </a:ext>
                </a:extLst>
              </p:cNvPr>
              <p:cNvSpPr/>
              <p:nvPr/>
            </p:nvSpPr>
            <p:spPr>
              <a:xfrm>
                <a:off x="8248796" y="2020505"/>
                <a:ext cx="9028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𝑴𝑺𝑬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00A3013-04D3-534F-B9C8-851DB8FD9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796" y="2020505"/>
                <a:ext cx="90281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A493056-8B0D-484D-93E4-A0593A19CD76}"/>
              </a:ext>
            </a:extLst>
          </p:cNvPr>
          <p:cNvSpPr txBox="1"/>
          <p:nvPr/>
        </p:nvSpPr>
        <p:spPr>
          <a:xfrm>
            <a:off x="4424210" y="4650808"/>
            <a:ext cx="4240967" cy="3938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/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Вариант А сортирует лучше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!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61AC8E6-5E1E-4A4D-B130-97ACF83BF94B}"/>
                  </a:ext>
                </a:extLst>
              </p:cNvPr>
              <p:cNvSpPr/>
              <p:nvPr/>
            </p:nvSpPr>
            <p:spPr>
              <a:xfrm>
                <a:off x="9188622" y="2020505"/>
                <a:ext cx="8963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𝑵𝑫𝑪𝑮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61AC8E6-5E1E-4A4D-B130-97ACF83BF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622" y="2020505"/>
                <a:ext cx="89639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625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F90560-AD5F-CC4D-92CB-BDFCF2FB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Онлайн метрики</a:t>
            </a:r>
          </a:p>
        </p:txBody>
      </p:sp>
    </p:spTree>
    <p:extLst>
      <p:ext uri="{BB962C8B-B14F-4D97-AF65-F5344CB8AC3E}">
        <p14:creationId xmlns:p14="http://schemas.microsoft.com/office/powerpoint/2010/main" val="378537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977B9-320C-F040-8275-A1DCCE28E8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Скрытая выборка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E100C-1D44-A74F-BD24-E30BEBA6D8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Скрыть случайным образом </a:t>
            </a:r>
            <a:r>
              <a:rPr lang="en-US" dirty="0"/>
              <a:t>x% (x) </a:t>
            </a:r>
            <a:r>
              <a:rPr lang="ru-RU" dirty="0"/>
              <a:t>рейтингов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Скрыть рейтинги с некоторого момента времени (более честно?)</a:t>
            </a:r>
          </a:p>
        </p:txBody>
      </p:sp>
    </p:spTree>
    <p:extLst>
      <p:ext uri="{BB962C8B-B14F-4D97-AF65-F5344CB8AC3E}">
        <p14:creationId xmlns:p14="http://schemas.microsoft.com/office/powerpoint/2010/main" val="3661528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2E353-760D-B148-A649-FD6E5BF4C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Онлайн метрики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454EE-B796-2B49-9154-CFDA3227E0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Конверсия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Продажи (деньги)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Вовлеченность (полезное время в сервисе)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33812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EC2D3C-079A-3545-90CF-90022368FC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A/B</a:t>
            </a:r>
            <a:r>
              <a:rPr lang="ru-RU" dirty="0"/>
              <a:t>-тестирование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B305F8-7B64-0B4F-AF83-D0297B5B582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15284" y="1910590"/>
            <a:ext cx="6567735" cy="3940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4DD1BF-8398-BF42-980E-6400F838E903}"/>
              </a:ext>
            </a:extLst>
          </p:cNvPr>
          <p:cNvSpPr txBox="1"/>
          <p:nvPr/>
        </p:nvSpPr>
        <p:spPr>
          <a:xfrm>
            <a:off x="7167842" y="5969984"/>
            <a:ext cx="2368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Старая модель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80ACC-C068-044D-93E3-A5941364EAA9}"/>
              </a:ext>
            </a:extLst>
          </p:cNvPr>
          <p:cNvSpPr txBox="1"/>
          <p:nvPr/>
        </p:nvSpPr>
        <p:spPr>
          <a:xfrm>
            <a:off x="2694572" y="5990534"/>
            <a:ext cx="4734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Новая модель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51CC2-3777-3445-B6A2-6EFF0FED013E}"/>
              </a:ext>
            </a:extLst>
          </p:cNvPr>
          <p:cNvSpPr txBox="1"/>
          <p:nvPr/>
        </p:nvSpPr>
        <p:spPr>
          <a:xfrm>
            <a:off x="4138005" y="1330172"/>
            <a:ext cx="392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Делим клиентов случайно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9CFF8-02B5-A54D-BA5D-DE584A75C094}"/>
              </a:ext>
            </a:extLst>
          </p:cNvPr>
          <p:cNvSpPr txBox="1"/>
          <p:nvPr/>
        </p:nvSpPr>
        <p:spPr>
          <a:xfrm>
            <a:off x="5224875" y="5081790"/>
            <a:ext cx="1942967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Конверсия</a:t>
            </a:r>
          </a:p>
          <a:p>
            <a:pPr algn="ctr"/>
            <a:endParaRPr lang="ru-RU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E3FFB2-A097-924D-8C57-8830B9B86120}"/>
              </a:ext>
            </a:extLst>
          </p:cNvPr>
          <p:cNvSpPr txBox="1"/>
          <p:nvPr/>
        </p:nvSpPr>
        <p:spPr>
          <a:xfrm>
            <a:off x="5315700" y="5481899"/>
            <a:ext cx="1767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Клики </a:t>
            </a:r>
            <a:r>
              <a:rPr lang="ru-RU" sz="2000" dirty="0"/>
              <a:t>/</a:t>
            </a:r>
            <a:r>
              <a:rPr lang="ru-RU" dirty="0"/>
              <a:t> показы</a:t>
            </a:r>
          </a:p>
        </p:txBody>
      </p:sp>
    </p:spTree>
    <p:extLst>
      <p:ext uri="{BB962C8B-B14F-4D97-AF65-F5344CB8AC3E}">
        <p14:creationId xmlns:p14="http://schemas.microsoft.com/office/powerpoint/2010/main" val="1524275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EC2D3C-079A-3545-90CF-90022368FC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A/B</a:t>
            </a:r>
            <a:r>
              <a:rPr lang="ru-RU" dirty="0"/>
              <a:t>-тестирование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B305F8-7B64-0B4F-AF83-D0297B5B582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15284" y="1910590"/>
            <a:ext cx="6567735" cy="3940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4DD1BF-8398-BF42-980E-6400F838E903}"/>
              </a:ext>
            </a:extLst>
          </p:cNvPr>
          <p:cNvSpPr txBox="1"/>
          <p:nvPr/>
        </p:nvSpPr>
        <p:spPr>
          <a:xfrm>
            <a:off x="7714107" y="5969984"/>
            <a:ext cx="1272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Без них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80ACC-C068-044D-93E3-A5941364EAA9}"/>
              </a:ext>
            </a:extLst>
          </p:cNvPr>
          <p:cNvSpPr txBox="1"/>
          <p:nvPr/>
        </p:nvSpPr>
        <p:spPr>
          <a:xfrm>
            <a:off x="2385813" y="5969984"/>
            <a:ext cx="4734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 рекомендациями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51CC2-3777-3445-B6A2-6EFF0FED013E}"/>
              </a:ext>
            </a:extLst>
          </p:cNvPr>
          <p:cNvSpPr txBox="1"/>
          <p:nvPr/>
        </p:nvSpPr>
        <p:spPr>
          <a:xfrm>
            <a:off x="4138005" y="1330172"/>
            <a:ext cx="392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Делим клиентов случайно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41A36F-7239-F34F-9F79-9FC61F038C62}"/>
              </a:ext>
            </a:extLst>
          </p:cNvPr>
          <p:cNvSpPr txBox="1"/>
          <p:nvPr/>
        </p:nvSpPr>
        <p:spPr>
          <a:xfrm>
            <a:off x="5088812" y="4975759"/>
            <a:ext cx="2031797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Продажи (рубли)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940C9-7DDD-2F4E-ADB0-2D396AB06041}"/>
              </a:ext>
            </a:extLst>
          </p:cNvPr>
          <p:cNvSpPr txBox="1"/>
          <p:nvPr/>
        </p:nvSpPr>
        <p:spPr>
          <a:xfrm>
            <a:off x="7884473" y="5145037"/>
            <a:ext cx="93205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1 млн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E22DD5-694E-9C43-A91E-B54A60DBAD3A}"/>
              </a:ext>
            </a:extLst>
          </p:cNvPr>
          <p:cNvSpPr txBox="1"/>
          <p:nvPr/>
        </p:nvSpPr>
        <p:spPr>
          <a:xfrm>
            <a:off x="7884473" y="5160425"/>
            <a:ext cx="93205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1 млн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3CC7C-1432-DE4C-A9BE-B021821CE3AB}"/>
              </a:ext>
            </a:extLst>
          </p:cNvPr>
          <p:cNvSpPr txBox="1"/>
          <p:nvPr/>
        </p:nvSpPr>
        <p:spPr>
          <a:xfrm>
            <a:off x="3373774" y="5156911"/>
            <a:ext cx="93212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2 млн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116054-0931-F748-9F01-C83576D9EC60}"/>
              </a:ext>
            </a:extLst>
          </p:cNvPr>
          <p:cNvSpPr/>
          <p:nvPr/>
        </p:nvSpPr>
        <p:spPr>
          <a:xfrm rot="21254770">
            <a:off x="3324569" y="5076713"/>
            <a:ext cx="1029676" cy="605331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059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97E7A-A534-234A-807B-30BA96A893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Проверка гипотез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913A-DCF7-6C4A-9016-9E454124A3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b="1" dirty="0"/>
              <a:t>Клиенты из группы А</a:t>
            </a:r>
            <a:r>
              <a:rPr lang="ru-RU" dirty="0"/>
              <a:t>: средний чек 77 р.</a:t>
            </a:r>
          </a:p>
          <a:p>
            <a:r>
              <a:rPr lang="ru-RU" b="1" dirty="0"/>
              <a:t>Клиенты из группы Б</a:t>
            </a:r>
            <a:r>
              <a:rPr lang="ru-RU" dirty="0"/>
              <a:t>: средний чек 78 р.</a:t>
            </a:r>
          </a:p>
          <a:p>
            <a:r>
              <a:rPr lang="ru-RU" dirty="0"/>
              <a:t>Значимо ли различие или это шум?</a:t>
            </a:r>
          </a:p>
        </p:txBody>
      </p:sp>
    </p:spTree>
    <p:extLst>
      <p:ext uri="{BB962C8B-B14F-4D97-AF65-F5344CB8AC3E}">
        <p14:creationId xmlns:p14="http://schemas.microsoft.com/office/powerpoint/2010/main" val="2458983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97E7A-A534-234A-807B-30BA96A893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Проверка гипотез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913A-DCF7-6C4A-9016-9E454124A3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b="1" dirty="0"/>
              <a:t>Клиенты из группы А</a:t>
            </a:r>
            <a:r>
              <a:rPr lang="ru-RU" dirty="0"/>
              <a:t>: средний чек 77 р.</a:t>
            </a:r>
          </a:p>
          <a:p>
            <a:r>
              <a:rPr lang="ru-RU" b="1" dirty="0"/>
              <a:t>Клиенты из группы Б</a:t>
            </a:r>
            <a:r>
              <a:rPr lang="ru-RU" dirty="0"/>
              <a:t>: средний чек 78 р.</a:t>
            </a:r>
          </a:p>
          <a:p>
            <a:r>
              <a:rPr lang="ru-RU" dirty="0"/>
              <a:t>Значимо ли различие или это шум?</a:t>
            </a:r>
          </a:p>
          <a:p>
            <a:endParaRPr lang="ru-RU" dirty="0"/>
          </a:p>
          <a:p>
            <a:r>
              <a:rPr lang="ru-RU" dirty="0"/>
              <a:t>Нужно применить аппарат </a:t>
            </a:r>
            <a:r>
              <a:rPr lang="ru-RU" u="sng" dirty="0"/>
              <a:t>статистической проверки гипотез!</a:t>
            </a:r>
          </a:p>
        </p:txBody>
      </p:sp>
    </p:spTree>
    <p:extLst>
      <p:ext uri="{BB962C8B-B14F-4D97-AF65-F5344CB8AC3E}">
        <p14:creationId xmlns:p14="http://schemas.microsoft.com/office/powerpoint/2010/main" val="643583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B75548-3BDD-BA48-B09C-A797569824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Проверка гипотез</a:t>
            </a:r>
            <a:endParaRPr lang="ru-R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E07602-B49A-E741-B09A-45B63CEDB9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3"/>
            <a:ext cx="11198860" cy="1622856"/>
          </a:xfrm>
        </p:spPr>
        <p:txBody>
          <a:bodyPr/>
          <a:lstStyle/>
          <a:p>
            <a:r>
              <a:rPr lang="ru-RU" b="1" dirty="0"/>
              <a:t>Клиенты из группы А</a:t>
            </a:r>
            <a:r>
              <a:rPr lang="ru-RU" dirty="0"/>
              <a:t>: средний чек 77 р.</a:t>
            </a:r>
          </a:p>
          <a:p>
            <a:r>
              <a:rPr lang="ru-RU" b="1" dirty="0"/>
              <a:t>Клиенты из группы Б</a:t>
            </a:r>
            <a:r>
              <a:rPr lang="ru-RU" dirty="0"/>
              <a:t>: средний чек 78 р.</a:t>
            </a:r>
          </a:p>
          <a:p>
            <a:r>
              <a:rPr lang="ru-RU" dirty="0"/>
              <a:t>Значимо ли различие или это шум?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207B35E-7511-7248-A9D6-4E66263AE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1" t="13142" r="8729" b="18186"/>
          <a:stretch/>
        </p:blipFill>
        <p:spPr>
          <a:xfrm>
            <a:off x="3190506" y="3071752"/>
            <a:ext cx="4623460" cy="27478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159A2B-FDFD-DF40-8BD1-5D8F216476CD}"/>
              </a:ext>
            </a:extLst>
          </p:cNvPr>
          <p:cNvSpPr/>
          <p:nvPr/>
        </p:nvSpPr>
        <p:spPr>
          <a:xfrm>
            <a:off x="4589902" y="5931065"/>
            <a:ext cx="18246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dirty="0"/>
              <a:t>Размер чека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6DF380-6435-A445-AE1C-8CA868EDAF3E}"/>
              </a:ext>
            </a:extLst>
          </p:cNvPr>
          <p:cNvSpPr/>
          <p:nvPr/>
        </p:nvSpPr>
        <p:spPr>
          <a:xfrm>
            <a:off x="2451840" y="4071852"/>
            <a:ext cx="523220" cy="1139414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ru-RU" sz="2200" dirty="0"/>
              <a:t>Частота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183BD-4CAB-E84F-9568-9DE46AD15270}"/>
              </a:ext>
            </a:extLst>
          </p:cNvPr>
          <p:cNvSpPr txBox="1"/>
          <p:nvPr/>
        </p:nvSpPr>
        <p:spPr>
          <a:xfrm>
            <a:off x="8100035" y="4071852"/>
            <a:ext cx="2334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Построим для каждой группы!</a:t>
            </a:r>
          </a:p>
        </p:txBody>
      </p:sp>
    </p:spTree>
    <p:extLst>
      <p:ext uri="{BB962C8B-B14F-4D97-AF65-F5344CB8AC3E}">
        <p14:creationId xmlns:p14="http://schemas.microsoft.com/office/powerpoint/2010/main" val="2179571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B75548-3BDD-BA48-B09C-A797569824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Проверка гипотез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E07602-B49A-E741-B09A-45B63CEDB9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1664317"/>
          </a:xfrm>
        </p:spPr>
        <p:txBody>
          <a:bodyPr/>
          <a:lstStyle/>
          <a:p>
            <a:r>
              <a:rPr lang="ru-RU" b="1" dirty="0"/>
              <a:t>Клиенты из группы А</a:t>
            </a:r>
            <a:r>
              <a:rPr lang="ru-RU" dirty="0"/>
              <a:t>: средний чек 77 р.</a:t>
            </a:r>
          </a:p>
          <a:p>
            <a:r>
              <a:rPr lang="ru-RU" b="1" dirty="0"/>
              <a:t>Клиенты из группы Б</a:t>
            </a:r>
            <a:r>
              <a:rPr lang="ru-RU" dirty="0"/>
              <a:t>: средний чек 78 р.</a:t>
            </a:r>
          </a:p>
          <a:p>
            <a:r>
              <a:rPr lang="ru-RU" dirty="0"/>
              <a:t>Значимо ли различие или это шум?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CA61E17-C212-C240-AE09-52EB9F5B3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4" t="24111" r="4259" b="50313"/>
          <a:stretch/>
        </p:blipFill>
        <p:spPr>
          <a:xfrm>
            <a:off x="1873191" y="3507755"/>
            <a:ext cx="8545429" cy="1828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EF06F-9931-9B45-8E32-63FDC22BD86D}"/>
              </a:ext>
            </a:extLst>
          </p:cNvPr>
          <p:cNvSpPr txBox="1"/>
          <p:nvPr/>
        </p:nvSpPr>
        <p:spPr>
          <a:xfrm>
            <a:off x="6746922" y="5581727"/>
            <a:ext cx="3381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Больше доверия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D8A6C-9D45-B340-A1D8-06D548A83975}"/>
              </a:ext>
            </a:extLst>
          </p:cNvPr>
          <p:cNvSpPr txBox="1"/>
          <p:nvPr/>
        </p:nvSpPr>
        <p:spPr>
          <a:xfrm>
            <a:off x="2047364" y="5581727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Меньше доверия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150780-DB8B-8A49-8F9C-F021F0309598}"/>
                  </a:ext>
                </a:extLst>
              </p:cNvPr>
              <p:cNvSpPr txBox="1"/>
              <p:nvPr/>
            </p:nvSpPr>
            <p:spPr>
              <a:xfrm>
                <a:off x="6685723" y="2954229"/>
                <a:ext cx="36295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3200" i="1" dirty="0"/>
                  <a:t>Средние</a:t>
                </a:r>
                <a:r>
                  <a:rPr lang="en-US" sz="3200" i="1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</m:oMath>
                </a14:m>
                <a:r>
                  <a:rPr lang="ru-RU" sz="3200" i="1" dirty="0"/>
                  <a:t> далеко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150780-DB8B-8A49-8F9C-F021F0309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723" y="2954229"/>
                <a:ext cx="3629520" cy="584775"/>
              </a:xfrm>
              <a:prstGeom prst="rect">
                <a:avLst/>
              </a:prstGeom>
              <a:blipFill>
                <a:blip r:embed="rId3"/>
                <a:stretch>
                  <a:fillRect l="-3833" t="-12766" r="-3136" b="-29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1533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B75548-3BDD-BA48-B09C-A797569824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Проверка гипотез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CA61E17-C212-C240-AE09-52EB9F5B3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3" t="49072" r="4520" b="25352"/>
          <a:stretch/>
        </p:blipFill>
        <p:spPr>
          <a:xfrm>
            <a:off x="1873191" y="3555255"/>
            <a:ext cx="8545429" cy="1828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EF06F-9931-9B45-8E32-63FDC22BD86D}"/>
              </a:ext>
            </a:extLst>
          </p:cNvPr>
          <p:cNvSpPr txBox="1"/>
          <p:nvPr/>
        </p:nvSpPr>
        <p:spPr>
          <a:xfrm>
            <a:off x="6746922" y="5581727"/>
            <a:ext cx="3381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Больше доверия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D8A6C-9D45-B340-A1D8-06D548A83975}"/>
              </a:ext>
            </a:extLst>
          </p:cNvPr>
          <p:cNvSpPr txBox="1"/>
          <p:nvPr/>
        </p:nvSpPr>
        <p:spPr>
          <a:xfrm>
            <a:off x="2047364" y="5581727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Меньше доверия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B3F929-D39D-6641-BFA5-0B11FF591975}"/>
                  </a:ext>
                </a:extLst>
              </p:cNvPr>
              <p:cNvSpPr txBox="1"/>
              <p:nvPr/>
            </p:nvSpPr>
            <p:spPr>
              <a:xfrm>
                <a:off x="6405545" y="2892202"/>
                <a:ext cx="37669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3200" i="1" dirty="0"/>
                  <a:t>Меньше разброс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ru-RU" sz="32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B3F929-D39D-6641-BFA5-0B11FF591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545" y="2892202"/>
                <a:ext cx="3766929" cy="584775"/>
              </a:xfrm>
              <a:prstGeom prst="rect">
                <a:avLst/>
              </a:prstGeom>
              <a:blipFill>
                <a:blip r:embed="rId3"/>
                <a:stretch>
                  <a:fillRect l="-4040" t="-15217" b="-304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323934D-3586-BC4C-A26D-7F26F115DA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1664317"/>
          </a:xfrm>
        </p:spPr>
        <p:txBody>
          <a:bodyPr/>
          <a:lstStyle/>
          <a:p>
            <a:r>
              <a:rPr lang="ru-RU" b="1" dirty="0"/>
              <a:t>Клиенты из группы А</a:t>
            </a:r>
            <a:r>
              <a:rPr lang="ru-RU" dirty="0"/>
              <a:t>: средний чек 77 р.</a:t>
            </a:r>
          </a:p>
          <a:p>
            <a:r>
              <a:rPr lang="ru-RU" b="1" dirty="0"/>
              <a:t>Клиенты из группы Б</a:t>
            </a:r>
            <a:r>
              <a:rPr lang="ru-RU" dirty="0"/>
              <a:t>: средний чек 78 р.</a:t>
            </a:r>
          </a:p>
          <a:p>
            <a:r>
              <a:rPr lang="ru-RU" dirty="0"/>
              <a:t>Значимо ли различие или это шум?</a:t>
            </a:r>
          </a:p>
        </p:txBody>
      </p:sp>
    </p:spTree>
    <p:extLst>
      <p:ext uri="{BB962C8B-B14F-4D97-AF65-F5344CB8AC3E}">
        <p14:creationId xmlns:p14="http://schemas.microsoft.com/office/powerpoint/2010/main" val="1280113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B75548-3BDD-BA48-B09C-A797569824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Проверка гипотез</a:t>
            </a:r>
            <a:endParaRPr lang="ru-RU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CA61E17-C212-C240-AE09-52EB9F5B3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3" t="74836" r="4520" b="3796"/>
          <a:stretch/>
        </p:blipFill>
        <p:spPr>
          <a:xfrm>
            <a:off x="1873191" y="3618588"/>
            <a:ext cx="8545429" cy="1527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EF06F-9931-9B45-8E32-63FDC22BD86D}"/>
              </a:ext>
            </a:extLst>
          </p:cNvPr>
          <p:cNvSpPr txBox="1"/>
          <p:nvPr/>
        </p:nvSpPr>
        <p:spPr>
          <a:xfrm>
            <a:off x="6746922" y="5581727"/>
            <a:ext cx="3381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Больше доверия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D8A6C-9D45-B340-A1D8-06D548A83975}"/>
              </a:ext>
            </a:extLst>
          </p:cNvPr>
          <p:cNvSpPr txBox="1"/>
          <p:nvPr/>
        </p:nvSpPr>
        <p:spPr>
          <a:xfrm>
            <a:off x="2047364" y="5581727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Меньше доверия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C94157-F84F-564C-AC21-581941F47959}"/>
                  </a:ext>
                </a:extLst>
              </p:cNvPr>
              <p:cNvSpPr txBox="1"/>
              <p:nvPr/>
            </p:nvSpPr>
            <p:spPr>
              <a:xfrm>
                <a:off x="6145905" y="2892203"/>
                <a:ext cx="45096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3200" i="1" dirty="0"/>
                  <a:t>Больше наблюдений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ru-RU" sz="32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C94157-F84F-564C-AC21-581941F47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905" y="2892203"/>
                <a:ext cx="4509696" cy="584775"/>
              </a:xfrm>
              <a:prstGeom prst="rect">
                <a:avLst/>
              </a:prstGeom>
              <a:blipFill>
                <a:blip r:embed="rId3"/>
                <a:stretch>
                  <a:fillRect l="-3371" t="-15217" b="-304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AF4258B2-D80A-204A-A59F-6F2BE9E4C5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1664317"/>
          </a:xfrm>
        </p:spPr>
        <p:txBody>
          <a:bodyPr/>
          <a:lstStyle/>
          <a:p>
            <a:r>
              <a:rPr lang="ru-RU" b="1" dirty="0"/>
              <a:t>Клиенты из группы А</a:t>
            </a:r>
            <a:r>
              <a:rPr lang="ru-RU" dirty="0"/>
              <a:t>: средний чек 77 р.</a:t>
            </a:r>
          </a:p>
          <a:p>
            <a:r>
              <a:rPr lang="ru-RU" b="1" dirty="0"/>
              <a:t>Клиенты из группы Б</a:t>
            </a:r>
            <a:r>
              <a:rPr lang="ru-RU" dirty="0"/>
              <a:t>: средний чек 78 р.</a:t>
            </a:r>
          </a:p>
          <a:p>
            <a:r>
              <a:rPr lang="ru-RU" dirty="0"/>
              <a:t>Значимо ли различие или это шум?</a:t>
            </a:r>
          </a:p>
        </p:txBody>
      </p:sp>
    </p:spTree>
    <p:extLst>
      <p:ext uri="{BB962C8B-B14F-4D97-AF65-F5344CB8AC3E}">
        <p14:creationId xmlns:p14="http://schemas.microsoft.com/office/powerpoint/2010/main" val="3209135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Взболтать, но не смешивать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200" y="1289912"/>
                <a:ext cx="11198860" cy="301738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Слепой тест: предложим Джеймсу Бонду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раз пару напитков и спросим, какой из двух он предпочитает.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Выборка: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чисел (предпочёл взболтанный — 1, смешанный — 0)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Нулевая гипотеза </a:t>
                </a:r>
                <a:r>
                  <a:rPr lang="en-US" dirty="0"/>
                  <a:t>H</a:t>
                </a:r>
                <a:r>
                  <a:rPr lang="en-US" baseline="-25000" dirty="0"/>
                  <a:t>0</a:t>
                </a:r>
                <a:r>
                  <a:rPr lang="ru-RU" dirty="0"/>
                  <a:t>: Джеймс Бонд выбирает наугад (все исходы равновероятны)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Статистика: число единиц в выборке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200" y="1289912"/>
                <a:ext cx="11198860" cy="3017385"/>
              </a:xfrm>
              <a:blipFill>
                <a:blip r:embed="rId2"/>
                <a:stretch>
                  <a:fillRect l="-794" t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7524" y="3871844"/>
            <a:ext cx="4266268" cy="266641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939650"/>
              </p:ext>
            </p:extLst>
          </p:nvPr>
        </p:nvGraphicFramePr>
        <p:xfrm>
          <a:off x="1562214" y="4367515"/>
          <a:ext cx="1162303" cy="19778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77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0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0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0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0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5088" y="4987522"/>
            <a:ext cx="1268296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133" dirty="0"/>
              <a:t>Исходы </a:t>
            </a:r>
          </a:p>
          <a:p>
            <a:r>
              <a:rPr lang="ru-RU" sz="2133" dirty="0"/>
              <a:t>для </a:t>
            </a:r>
            <a:r>
              <a:rPr lang="en-US" sz="2133" dirty="0"/>
              <a:t>n=2</a:t>
            </a:r>
            <a:r>
              <a:rPr lang="ru-RU" sz="2133" dirty="0"/>
              <a:t>:</a:t>
            </a:r>
            <a:endParaRPr lang="en-US" sz="2133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47857"/>
              </p:ext>
            </p:extLst>
          </p:nvPr>
        </p:nvGraphicFramePr>
        <p:xfrm>
          <a:off x="4485978" y="4364082"/>
          <a:ext cx="505297" cy="1977812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505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91155" y="5151637"/>
            <a:ext cx="169482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133" dirty="0"/>
              <a:t>Статистика:</a:t>
            </a:r>
            <a:endParaRPr lang="en-US" sz="2133" dirty="0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763725863"/>
              </p:ext>
            </p:extLst>
          </p:nvPr>
        </p:nvGraphicFramePr>
        <p:xfrm>
          <a:off x="5431945" y="4234799"/>
          <a:ext cx="1650039" cy="1684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068106" y="5919508"/>
            <a:ext cx="2504725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133" dirty="0"/>
              <a:t>Распределение </a:t>
            </a:r>
            <a:br>
              <a:rPr lang="ru-RU" sz="2133" dirty="0"/>
            </a:br>
            <a:r>
              <a:rPr lang="ru-RU" sz="2133" dirty="0"/>
              <a:t>статистики</a:t>
            </a:r>
            <a:r>
              <a:rPr lang="en-US" sz="2133" dirty="0"/>
              <a:t> </a:t>
            </a:r>
            <a:r>
              <a:rPr lang="ru-RU" sz="2133" dirty="0"/>
              <a:t>при </a:t>
            </a:r>
            <a:r>
              <a:rPr lang="en-US" sz="2133" dirty="0"/>
              <a:t>H</a:t>
            </a:r>
            <a:r>
              <a:rPr lang="en-US" sz="2133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22179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BDAAA98-B4B0-8A4D-91B4-B3419830B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MAE</a:t>
            </a:r>
            <a:endParaRPr lang="ru-RU" dirty="0"/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C4391CC3-0CA9-F145-A3CE-6B95860C246C}"/>
              </a:ext>
            </a:extLst>
          </p:cNvPr>
          <p:cNvSpPr txBox="1"/>
          <p:nvPr/>
        </p:nvSpPr>
        <p:spPr>
          <a:xfrm>
            <a:off x="7254044" y="1056354"/>
            <a:ext cx="1826489" cy="389929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486" spc="-143" dirty="0">
                <a:latin typeface="Arial"/>
                <a:cs typeface="Arial"/>
              </a:rPr>
              <a:t>предсказание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E4DC144C-B123-F94E-8128-97A6A2846F26}"/>
              </a:ext>
            </a:extLst>
          </p:cNvPr>
          <p:cNvSpPr/>
          <p:nvPr/>
        </p:nvSpPr>
        <p:spPr>
          <a:xfrm>
            <a:off x="7721230" y="1505801"/>
            <a:ext cx="231410" cy="410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4">
            <a:extLst>
              <a:ext uri="{FF2B5EF4-FFF2-40B4-BE49-F238E27FC236}">
                <a16:creationId xmlns:a16="http://schemas.microsoft.com/office/drawing/2014/main" id="{BEC9938E-84FB-8743-886D-0BAAD4492C8B}"/>
              </a:ext>
            </a:extLst>
          </p:cNvPr>
          <p:cNvSpPr txBox="1"/>
          <p:nvPr/>
        </p:nvSpPr>
        <p:spPr>
          <a:xfrm>
            <a:off x="2963816" y="1932662"/>
            <a:ext cx="2006712" cy="856143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5518" i="1" spc="-49" dirty="0">
                <a:latin typeface="Times New Roman"/>
                <a:cs typeface="Times New Roman"/>
              </a:rPr>
              <a:t>MAE</a:t>
            </a:r>
            <a:r>
              <a:rPr sz="5518" i="1" spc="15" dirty="0">
                <a:latin typeface="Times New Roman"/>
                <a:cs typeface="Times New Roman"/>
              </a:rPr>
              <a:t> </a:t>
            </a:r>
            <a:r>
              <a:rPr sz="5518" spc="-3" dirty="0">
                <a:latin typeface="Symbol"/>
                <a:cs typeface="Symbol"/>
              </a:rPr>
              <a:t></a:t>
            </a:r>
            <a:endParaRPr sz="5518">
              <a:latin typeface="Symbol"/>
              <a:cs typeface="Symbol"/>
            </a:endParaRPr>
          </a:p>
        </p:txBody>
      </p:sp>
      <p:sp>
        <p:nvSpPr>
          <p:cNvPr id="27" name="object 5">
            <a:extLst>
              <a:ext uri="{FF2B5EF4-FFF2-40B4-BE49-F238E27FC236}">
                <a16:creationId xmlns:a16="http://schemas.microsoft.com/office/drawing/2014/main" id="{0E72736B-7390-FF49-A2AE-E5580060C5B3}"/>
              </a:ext>
            </a:extLst>
          </p:cNvPr>
          <p:cNvSpPr txBox="1">
            <a:spLocks/>
          </p:cNvSpPr>
          <p:nvPr/>
        </p:nvSpPr>
        <p:spPr>
          <a:xfrm>
            <a:off x="5380576" y="1554273"/>
            <a:ext cx="365837" cy="856143"/>
          </a:xfrm>
          <a:prstGeom prst="rect">
            <a:avLst/>
          </a:prstGeom>
        </p:spPr>
        <p:txBody>
          <a:bodyPr vert="horz" wrap="square" lIns="0" tIns="6932" rIns="0" bIns="0" rtlCol="0" anchor="ctr">
            <a:spAutoFit/>
          </a:bodyPr>
          <a:lstStyle>
            <a:lvl1pPr algn="ctr" eaLnBrk="1" hangingPunct="1">
              <a:defRPr sz="3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701">
              <a:spcBef>
                <a:spcPts val="55"/>
              </a:spcBef>
            </a:pPr>
            <a:r>
              <a:rPr lang="ru-RU" sz="5518" kern="0" spc="-3" dirty="0">
                <a:solidFill>
                  <a:schemeClr val="tx1"/>
                </a:solidFill>
                <a:latin typeface="Times New Roman"/>
                <a:cs typeface="Times New Roman"/>
              </a:rPr>
              <a:t>1</a:t>
            </a:r>
            <a:endParaRPr lang="ru-RU" sz="5518" kern="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DEBCA9AB-94E1-1C42-A2F6-9F9BF40DC61C}"/>
              </a:ext>
            </a:extLst>
          </p:cNvPr>
          <p:cNvSpPr txBox="1"/>
          <p:nvPr/>
        </p:nvSpPr>
        <p:spPr>
          <a:xfrm>
            <a:off x="5299589" y="2463726"/>
            <a:ext cx="482520" cy="856143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5518" i="1" spc="-3" dirty="0">
                <a:latin typeface="Times New Roman"/>
                <a:cs typeface="Times New Roman"/>
              </a:rPr>
              <a:t>K</a:t>
            </a:r>
            <a:endParaRPr sz="5518">
              <a:latin typeface="Times New Roman"/>
              <a:cs typeface="Times New Roman"/>
            </a:endParaRPr>
          </a:p>
        </p:txBody>
      </p:sp>
      <p:sp>
        <p:nvSpPr>
          <p:cNvPr id="29" name="object 7">
            <a:extLst>
              <a:ext uri="{FF2B5EF4-FFF2-40B4-BE49-F238E27FC236}">
                <a16:creationId xmlns:a16="http://schemas.microsoft.com/office/drawing/2014/main" id="{31FB3B1D-7CBA-9D42-A44E-644C6435225C}"/>
              </a:ext>
            </a:extLst>
          </p:cNvPr>
          <p:cNvSpPr/>
          <p:nvPr/>
        </p:nvSpPr>
        <p:spPr>
          <a:xfrm>
            <a:off x="5186156" y="2589435"/>
            <a:ext cx="0" cy="784046"/>
          </a:xfrm>
          <a:custGeom>
            <a:avLst/>
            <a:gdLst/>
            <a:ahLst/>
            <a:cxnLst/>
            <a:rect l="l" t="t" r="r" b="b"/>
            <a:pathLst>
              <a:path h="1292860">
                <a:moveTo>
                  <a:pt x="0" y="0"/>
                </a:moveTo>
                <a:lnTo>
                  <a:pt x="0" y="1292440"/>
                </a:lnTo>
              </a:path>
            </a:pathLst>
          </a:custGeom>
          <a:ln w="57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E005CFD8-3AF9-6945-B922-4DDE595EC3B2}"/>
              </a:ext>
            </a:extLst>
          </p:cNvPr>
          <p:cNvSpPr/>
          <p:nvPr/>
        </p:nvSpPr>
        <p:spPr>
          <a:xfrm>
            <a:off x="5872228" y="2589435"/>
            <a:ext cx="0" cy="784046"/>
          </a:xfrm>
          <a:custGeom>
            <a:avLst/>
            <a:gdLst/>
            <a:ahLst/>
            <a:cxnLst/>
            <a:rect l="l" t="t" r="r" b="b"/>
            <a:pathLst>
              <a:path h="1292860">
                <a:moveTo>
                  <a:pt x="0" y="0"/>
                </a:moveTo>
                <a:lnTo>
                  <a:pt x="0" y="1292440"/>
                </a:lnTo>
              </a:path>
            </a:pathLst>
          </a:custGeom>
          <a:ln w="573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4EBDDA56-C6D6-544A-9163-2A04C7C914DE}"/>
              </a:ext>
            </a:extLst>
          </p:cNvPr>
          <p:cNvSpPr/>
          <p:nvPr/>
        </p:nvSpPr>
        <p:spPr>
          <a:xfrm>
            <a:off x="5148656" y="2451176"/>
            <a:ext cx="830643" cy="0"/>
          </a:xfrm>
          <a:custGeom>
            <a:avLst/>
            <a:gdLst/>
            <a:ahLst/>
            <a:cxnLst/>
            <a:rect l="l" t="t" r="r" b="b"/>
            <a:pathLst>
              <a:path w="1369695">
                <a:moveTo>
                  <a:pt x="0" y="0"/>
                </a:moveTo>
                <a:lnTo>
                  <a:pt x="1369618" y="0"/>
                </a:lnTo>
              </a:path>
            </a:pathLst>
          </a:custGeom>
          <a:ln w="57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10">
            <a:extLst>
              <a:ext uri="{FF2B5EF4-FFF2-40B4-BE49-F238E27FC236}">
                <a16:creationId xmlns:a16="http://schemas.microsoft.com/office/drawing/2014/main" id="{4C294BAC-582C-EF46-A78B-ADAC611DCDBC}"/>
              </a:ext>
            </a:extLst>
          </p:cNvPr>
          <p:cNvSpPr txBox="1"/>
          <p:nvPr/>
        </p:nvSpPr>
        <p:spPr>
          <a:xfrm>
            <a:off x="7254044" y="1935305"/>
            <a:ext cx="280347" cy="856143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5518" i="1" spc="-922" dirty="0">
                <a:latin typeface="Times New Roman"/>
                <a:cs typeface="Times New Roman"/>
              </a:rPr>
              <a:t>r</a:t>
            </a:r>
            <a:endParaRPr sz="5518">
              <a:latin typeface="Times New Roman"/>
              <a:cs typeface="Times New Roman"/>
            </a:endParaRPr>
          </a:p>
        </p:txBody>
      </p:sp>
      <p:sp>
        <p:nvSpPr>
          <p:cNvPr id="33" name="object 11">
            <a:extLst>
              <a:ext uri="{FF2B5EF4-FFF2-40B4-BE49-F238E27FC236}">
                <a16:creationId xmlns:a16="http://schemas.microsoft.com/office/drawing/2014/main" id="{3ED33460-F457-0645-B3FF-29AF5333F1AF}"/>
              </a:ext>
            </a:extLst>
          </p:cNvPr>
          <p:cNvSpPr txBox="1"/>
          <p:nvPr/>
        </p:nvSpPr>
        <p:spPr>
          <a:xfrm>
            <a:off x="7410059" y="1887202"/>
            <a:ext cx="248769" cy="856143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5518" spc="-3" dirty="0">
                <a:latin typeface="Times New Roman"/>
                <a:cs typeface="Times New Roman"/>
              </a:rPr>
              <a:t>ˆ</a:t>
            </a:r>
            <a:endParaRPr sz="5518">
              <a:latin typeface="Times New Roman"/>
              <a:cs typeface="Times New Roman"/>
            </a:endParaRPr>
          </a:p>
        </p:txBody>
      </p:sp>
      <p:sp>
        <p:nvSpPr>
          <p:cNvPr id="34" name="object 12">
            <a:extLst>
              <a:ext uri="{FF2B5EF4-FFF2-40B4-BE49-F238E27FC236}">
                <a16:creationId xmlns:a16="http://schemas.microsoft.com/office/drawing/2014/main" id="{3B300E61-B7C4-9847-B023-4810D81D9CDA}"/>
              </a:ext>
            </a:extLst>
          </p:cNvPr>
          <p:cNvSpPr txBox="1"/>
          <p:nvPr/>
        </p:nvSpPr>
        <p:spPr>
          <a:xfrm>
            <a:off x="7526751" y="2379112"/>
            <a:ext cx="425889" cy="497394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lang="en-US" sz="3184" i="1" spc="-615" dirty="0">
                <a:latin typeface="Times New Roman"/>
                <a:cs typeface="Times New Roman"/>
              </a:rPr>
              <a:t>u  </a:t>
            </a:r>
            <a:r>
              <a:rPr sz="3184" i="1" spc="-615" dirty="0" err="1">
                <a:latin typeface="Times New Roman"/>
                <a:cs typeface="Times New Roman"/>
              </a:rPr>
              <a:t>i</a:t>
            </a:r>
            <a:r>
              <a:rPr lang="en-US" sz="3184" i="1" spc="-615" dirty="0">
                <a:latin typeface="Times New Roman"/>
                <a:cs typeface="Times New Roman"/>
              </a:rPr>
              <a:t>  </a:t>
            </a:r>
            <a:endParaRPr sz="3184" dirty="0">
              <a:latin typeface="Times New Roman"/>
              <a:cs typeface="Times New Roman"/>
            </a:endParaRPr>
          </a:p>
        </p:txBody>
      </p:sp>
      <p:sp>
        <p:nvSpPr>
          <p:cNvPr id="35" name="object 13">
            <a:extLst>
              <a:ext uri="{FF2B5EF4-FFF2-40B4-BE49-F238E27FC236}">
                <a16:creationId xmlns:a16="http://schemas.microsoft.com/office/drawing/2014/main" id="{AC18C9F4-9BDA-8142-BF9F-FDBA2A34DF37}"/>
              </a:ext>
            </a:extLst>
          </p:cNvPr>
          <p:cNvSpPr txBox="1"/>
          <p:nvPr/>
        </p:nvSpPr>
        <p:spPr>
          <a:xfrm>
            <a:off x="7954717" y="1935305"/>
            <a:ext cx="1141136" cy="856143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5518" spc="-3" dirty="0">
                <a:latin typeface="Noto Sans Mono CJK JP Regular"/>
                <a:cs typeface="Noto Sans Mono CJK JP Regular"/>
              </a:rPr>
              <a:t>-</a:t>
            </a:r>
            <a:r>
              <a:rPr lang="en-US" sz="5518" spc="-3" dirty="0">
                <a:latin typeface="Noto Sans Mono CJK JP Regular"/>
                <a:cs typeface="Noto Sans Mono CJK JP Regular"/>
              </a:rPr>
              <a:t>  </a:t>
            </a:r>
            <a:r>
              <a:rPr sz="5518" spc="-2001" dirty="0">
                <a:latin typeface="Noto Sans Mono CJK JP Regular"/>
                <a:cs typeface="Noto Sans Mono CJK JP Regular"/>
              </a:rPr>
              <a:t> </a:t>
            </a:r>
            <a:r>
              <a:rPr lang="en-US" sz="5518" spc="-2001" dirty="0">
                <a:latin typeface="Noto Sans Mono CJK JP Regular"/>
                <a:cs typeface="Noto Sans Mono CJK JP Regular"/>
              </a:rPr>
              <a:t>   </a:t>
            </a:r>
            <a:r>
              <a:rPr sz="5518" i="1" spc="-3" dirty="0">
                <a:latin typeface="Times New Roman"/>
                <a:cs typeface="Times New Roman"/>
              </a:rPr>
              <a:t>r</a:t>
            </a:r>
            <a:endParaRPr sz="5518" dirty="0">
              <a:latin typeface="Times New Roman"/>
              <a:cs typeface="Times New Roman"/>
            </a:endParaRPr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4218994F-073B-644D-BABF-DEA05E91EBBA}"/>
              </a:ext>
            </a:extLst>
          </p:cNvPr>
          <p:cNvSpPr txBox="1"/>
          <p:nvPr/>
        </p:nvSpPr>
        <p:spPr>
          <a:xfrm>
            <a:off x="8642259" y="2379112"/>
            <a:ext cx="296521" cy="497394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3184" i="1" spc="-206" dirty="0">
                <a:latin typeface="Times New Roman"/>
                <a:cs typeface="Times New Roman"/>
              </a:rPr>
              <a:t>ui</a:t>
            </a:r>
            <a:endParaRPr sz="3184">
              <a:latin typeface="Times New Roman"/>
              <a:cs typeface="Times New Roman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1BC14C1D-E73C-0241-84B2-C1A94F878FC3}"/>
              </a:ext>
            </a:extLst>
          </p:cNvPr>
          <p:cNvSpPr/>
          <p:nvPr/>
        </p:nvSpPr>
        <p:spPr>
          <a:xfrm>
            <a:off x="7154733" y="2029066"/>
            <a:ext cx="0" cy="842580"/>
          </a:xfrm>
          <a:custGeom>
            <a:avLst/>
            <a:gdLst/>
            <a:ahLst/>
            <a:cxnLst/>
            <a:rect l="l" t="t" r="r" b="b"/>
            <a:pathLst>
              <a:path h="1389379">
                <a:moveTo>
                  <a:pt x="0" y="0"/>
                </a:moveTo>
                <a:lnTo>
                  <a:pt x="0" y="1389062"/>
                </a:lnTo>
              </a:path>
            </a:pathLst>
          </a:custGeom>
          <a:ln w="57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16">
            <a:extLst>
              <a:ext uri="{FF2B5EF4-FFF2-40B4-BE49-F238E27FC236}">
                <a16:creationId xmlns:a16="http://schemas.microsoft.com/office/drawing/2014/main" id="{56715AF0-D906-7148-948F-3C9528D7B429}"/>
              </a:ext>
            </a:extLst>
          </p:cNvPr>
          <p:cNvSpPr/>
          <p:nvPr/>
        </p:nvSpPr>
        <p:spPr>
          <a:xfrm>
            <a:off x="9095853" y="2029066"/>
            <a:ext cx="0" cy="842580"/>
          </a:xfrm>
          <a:custGeom>
            <a:avLst/>
            <a:gdLst/>
            <a:ahLst/>
            <a:cxnLst/>
            <a:rect l="l" t="t" r="r" b="b"/>
            <a:pathLst>
              <a:path h="1389379">
                <a:moveTo>
                  <a:pt x="0" y="0"/>
                </a:moveTo>
                <a:lnTo>
                  <a:pt x="0" y="1389062"/>
                </a:lnTo>
              </a:path>
            </a:pathLst>
          </a:custGeom>
          <a:ln w="574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9" name="object 17">
            <a:extLst>
              <a:ext uri="{FF2B5EF4-FFF2-40B4-BE49-F238E27FC236}">
                <a16:creationId xmlns:a16="http://schemas.microsoft.com/office/drawing/2014/main" id="{12BE92D9-0583-9142-91DD-A93C47478F37}"/>
              </a:ext>
            </a:extLst>
          </p:cNvPr>
          <p:cNvSpPr txBox="1"/>
          <p:nvPr/>
        </p:nvSpPr>
        <p:spPr>
          <a:xfrm>
            <a:off x="6072438" y="1686003"/>
            <a:ext cx="993921" cy="1742131"/>
          </a:xfrm>
          <a:prstGeom prst="rect">
            <a:avLst/>
          </a:prstGeom>
        </p:spPr>
        <p:txBody>
          <a:bodyPr vert="horz" wrap="square" lIns="0" tIns="10783" rIns="0" bIns="0" rtlCol="0">
            <a:spAutoFit/>
          </a:bodyPr>
          <a:lstStyle/>
          <a:p>
            <a:pPr algn="ctr">
              <a:lnSpc>
                <a:spcPts val="9772"/>
              </a:lnSpc>
              <a:spcBef>
                <a:spcPts val="85"/>
              </a:spcBef>
            </a:pPr>
            <a:r>
              <a:rPr sz="8277" spc="15" dirty="0">
                <a:latin typeface="Symbol"/>
                <a:cs typeface="Symbol"/>
              </a:rPr>
              <a:t></a:t>
            </a:r>
            <a:endParaRPr sz="8277">
              <a:latin typeface="Symbol"/>
              <a:cs typeface="Symbol"/>
            </a:endParaRPr>
          </a:p>
          <a:p>
            <a:pPr algn="ctr">
              <a:lnSpc>
                <a:spcPts val="3660"/>
              </a:lnSpc>
            </a:pPr>
            <a:r>
              <a:rPr sz="3184" i="1" spc="-109" dirty="0">
                <a:latin typeface="Times New Roman"/>
                <a:cs typeface="Times New Roman"/>
              </a:rPr>
              <a:t>i</a:t>
            </a:r>
            <a:r>
              <a:rPr sz="3184" spc="-109" dirty="0">
                <a:latin typeface="Symbol"/>
                <a:cs typeface="Symbol"/>
              </a:rPr>
              <a:t></a:t>
            </a:r>
            <a:r>
              <a:rPr sz="3184" i="1" spc="258" dirty="0">
                <a:latin typeface="Times New Roman"/>
                <a:cs typeface="Times New Roman"/>
              </a:rPr>
              <a:t>K</a:t>
            </a:r>
            <a:r>
              <a:rPr sz="3184" spc="-9" dirty="0">
                <a:latin typeface="Times New Roman"/>
                <a:cs typeface="Times New Roman"/>
              </a:rPr>
              <a:t>,</a:t>
            </a:r>
            <a:r>
              <a:rPr sz="3184" i="1" spc="-3" dirty="0">
                <a:latin typeface="Times New Roman"/>
                <a:cs typeface="Times New Roman"/>
              </a:rPr>
              <a:t>u</a:t>
            </a:r>
            <a:endParaRPr sz="3184">
              <a:latin typeface="Times New Roman"/>
              <a:cs typeface="Times New Roman"/>
            </a:endParaRPr>
          </a:p>
        </p:txBody>
      </p:sp>
      <p:sp>
        <p:nvSpPr>
          <p:cNvPr id="40" name="object 18">
            <a:extLst>
              <a:ext uri="{FF2B5EF4-FFF2-40B4-BE49-F238E27FC236}">
                <a16:creationId xmlns:a16="http://schemas.microsoft.com/office/drawing/2014/main" id="{B10B3E5B-7DEF-C747-932C-C5D942D38DCB}"/>
              </a:ext>
            </a:extLst>
          </p:cNvPr>
          <p:cNvSpPr txBox="1"/>
          <p:nvPr/>
        </p:nvSpPr>
        <p:spPr>
          <a:xfrm>
            <a:off x="7371451" y="3749817"/>
            <a:ext cx="2662327" cy="389929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lang="ru-RU" sz="2486" spc="-100" dirty="0">
                <a:latin typeface="Arial"/>
                <a:cs typeface="Arial"/>
              </a:rPr>
              <a:t>скрытые рейтинги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41" name="object 19">
            <a:extLst>
              <a:ext uri="{FF2B5EF4-FFF2-40B4-BE49-F238E27FC236}">
                <a16:creationId xmlns:a16="http://schemas.microsoft.com/office/drawing/2014/main" id="{68CDD1A6-2045-554B-8A41-2E9634829732}"/>
              </a:ext>
            </a:extLst>
          </p:cNvPr>
          <p:cNvSpPr/>
          <p:nvPr/>
        </p:nvSpPr>
        <p:spPr>
          <a:xfrm>
            <a:off x="6697464" y="3532510"/>
            <a:ext cx="623752" cy="3940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755E5B5C-2C1E-9443-90FA-66F2BCC2B962}"/>
              </a:ext>
            </a:extLst>
          </p:cNvPr>
          <p:cNvSpPr/>
          <p:nvPr/>
        </p:nvSpPr>
        <p:spPr>
          <a:xfrm>
            <a:off x="2127693" y="4331850"/>
            <a:ext cx="7703211" cy="2084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6058960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Взболтать, но не смешивать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200" y="1289913"/>
                <a:ext cx="11198860" cy="159136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Пусть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𝑛</m:t>
                    </m:r>
                    <m:r>
                      <a:rPr lang="en-US" sz="2400" i="1" dirty="0" smtClean="0">
                        <a:latin typeface="Cambria Math" charset="0"/>
                      </a:rPr>
                      <m:t>=16</m:t>
                    </m:r>
                  </m:oMath>
                </a14:m>
                <a:r>
                  <a:rPr lang="en-US" sz="2400" dirty="0"/>
                  <a:t> — </a:t>
                </a:r>
                <a:r>
                  <a:rPr lang="ru-RU" sz="2400" dirty="0"/>
                  <a:t>тогда существует 65535 различных бинарных векторов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/>
                  <a:t>Распределение количества единиц в векторе: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200" y="1289913"/>
                <a:ext cx="11198860" cy="1591368"/>
              </a:xfrm>
              <a:blipFill>
                <a:blip r:embed="rId2"/>
                <a:stretch>
                  <a:fillRect l="-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464" y="2881280"/>
            <a:ext cx="5288331" cy="3408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8459B1-78EB-DD47-B12A-541715C2C607}"/>
              </a:ext>
            </a:extLst>
          </p:cNvPr>
          <p:cNvSpPr txBox="1"/>
          <p:nvPr/>
        </p:nvSpPr>
        <p:spPr>
          <a:xfrm>
            <a:off x="2627414" y="6289965"/>
            <a:ext cx="685842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133" dirty="0"/>
              <a:t>Распределение статистики</a:t>
            </a:r>
            <a:r>
              <a:rPr lang="en-US" sz="2133" dirty="0"/>
              <a:t> </a:t>
            </a:r>
            <a:r>
              <a:rPr lang="ru-RU" sz="2133" dirty="0"/>
              <a:t>при </a:t>
            </a:r>
            <a:r>
              <a:rPr lang="en-US" sz="2133" dirty="0"/>
              <a:t>H</a:t>
            </a:r>
            <a:r>
              <a:rPr lang="en-US" sz="2133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14118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Взболтать, но не смешивать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200" y="1289912"/>
                <a:ext cx="11198860" cy="220143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Эксперимент: Джеймс Бонд выбрал взболтанный мартини в 12 из 16 раз!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Вероятность того, что он выберет взболтанный мартини 12 раз или больше при условии, что выбирает наугад: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251</m:t>
                        </m:r>
                        <m:r>
                          <a:rPr lang="ru-RU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65536</m:t>
                        </m:r>
                      </m:den>
                    </m:f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0.0384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Отклоняем гипотезу о том, что Джеймс Бонд не разбирается в мартини </a:t>
                </a:r>
                <a:r>
                  <a:rPr lang="ru-RU" dirty="0">
                    <a:sym typeface="Wingdings" pitchFamily="2" charset="2"/>
                  </a:rPr>
                  <a:t>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200" y="1289912"/>
                <a:ext cx="11198860" cy="2201433"/>
              </a:xfrm>
              <a:blipFill>
                <a:blip r:embed="rId2"/>
                <a:stretch>
                  <a:fillRect l="-794" b="-1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506" y="3734838"/>
            <a:ext cx="4705723" cy="2985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1D0EDA-337A-774C-A7E1-8D04BC3D2C98}"/>
              </a:ext>
            </a:extLst>
          </p:cNvPr>
          <p:cNvSpPr txBox="1"/>
          <p:nvPr/>
        </p:nvSpPr>
        <p:spPr>
          <a:xfrm>
            <a:off x="9218675" y="2434441"/>
            <a:ext cx="1529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ym typeface="Wingdings" pitchFamily="2" charset="2"/>
              </a:rPr>
              <a:t> </a:t>
            </a:r>
            <a:r>
              <a:rPr lang="en-US" sz="2200" b="1" dirty="0"/>
              <a:t>p-value</a:t>
            </a:r>
            <a:endParaRPr lang="ru-RU" sz="2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856CA-EB09-4C4C-8224-BAF7FC584A40}"/>
              </a:ext>
            </a:extLst>
          </p:cNvPr>
          <p:cNvSpPr txBox="1"/>
          <p:nvPr/>
        </p:nvSpPr>
        <p:spPr>
          <a:xfrm>
            <a:off x="8597735" y="3303951"/>
            <a:ext cx="3233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(если </a:t>
            </a:r>
            <a:r>
              <a:rPr lang="en-US" sz="2200" b="1" dirty="0"/>
              <a:t>p-value &lt; 0.05</a:t>
            </a:r>
            <a:r>
              <a:rPr lang="ru-RU" sz="2200" b="1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F0D25-1874-9744-8FB9-5AED8E9F23CD}"/>
              </a:ext>
            </a:extLst>
          </p:cNvPr>
          <p:cNvSpPr txBox="1"/>
          <p:nvPr/>
        </p:nvSpPr>
        <p:spPr>
          <a:xfrm>
            <a:off x="9007557" y="3794413"/>
            <a:ext cx="24138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/>
              <a:t>Что это значит?</a:t>
            </a:r>
          </a:p>
        </p:txBody>
      </p:sp>
    </p:spTree>
    <p:extLst>
      <p:ext uri="{BB962C8B-B14F-4D97-AF65-F5344CB8AC3E}">
        <p14:creationId xmlns:p14="http://schemas.microsoft.com/office/powerpoint/2010/main" val="4089568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Взболтать, но не смешивать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57200" y="1289912"/>
                <a:ext cx="11198860" cy="220143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Эксперимент: Джеймс Бонд выбрал взболтанный мартини в 12 из 16 раз!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Вероятность того, что он выберет взболтанный мартини 12 раз или больше при условии, что выбирает наугад: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251</m:t>
                        </m:r>
                        <m:r>
                          <a:rPr lang="ru-RU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65536</m:t>
                        </m:r>
                      </m:den>
                    </m:f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0.0384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Отклоняем гипотезу о том, что Джеймс Бонд не разбирается в мартини </a:t>
                </a:r>
                <a:r>
                  <a:rPr lang="ru-RU" dirty="0">
                    <a:sym typeface="Wingdings" pitchFamily="2" charset="2"/>
                  </a:rPr>
                  <a:t>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57200" y="1289912"/>
                <a:ext cx="11198860" cy="2201433"/>
              </a:xfrm>
              <a:blipFill>
                <a:blip r:embed="rId2"/>
                <a:stretch>
                  <a:fillRect l="-794" b="-1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506" y="3722963"/>
            <a:ext cx="4705723" cy="2985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1D0EDA-337A-774C-A7E1-8D04BC3D2C98}"/>
              </a:ext>
            </a:extLst>
          </p:cNvPr>
          <p:cNvSpPr txBox="1"/>
          <p:nvPr/>
        </p:nvSpPr>
        <p:spPr>
          <a:xfrm>
            <a:off x="9218675" y="2434441"/>
            <a:ext cx="1529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ym typeface="Wingdings" pitchFamily="2" charset="2"/>
              </a:rPr>
              <a:t> </a:t>
            </a:r>
            <a:r>
              <a:rPr lang="en-US" sz="2200" b="1" dirty="0"/>
              <a:t>p-value</a:t>
            </a:r>
            <a:endParaRPr lang="ru-RU" sz="2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856CA-EB09-4C4C-8224-BAF7FC584A40}"/>
              </a:ext>
            </a:extLst>
          </p:cNvPr>
          <p:cNvSpPr txBox="1"/>
          <p:nvPr/>
        </p:nvSpPr>
        <p:spPr>
          <a:xfrm>
            <a:off x="8597735" y="3303951"/>
            <a:ext cx="3233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(если </a:t>
            </a:r>
            <a:r>
              <a:rPr lang="en-US" sz="2200" b="1" dirty="0"/>
              <a:t>p-value &lt; 0.05</a:t>
            </a:r>
            <a:r>
              <a:rPr lang="ru-RU" sz="22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15A09-B131-194B-AEC3-3C72D40E7E2C}"/>
              </a:ext>
            </a:extLst>
          </p:cNvPr>
          <p:cNvSpPr txBox="1"/>
          <p:nvPr/>
        </p:nvSpPr>
        <p:spPr>
          <a:xfrm>
            <a:off x="8403575" y="4081876"/>
            <a:ext cx="33250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В 5</a:t>
            </a:r>
            <a:r>
              <a:rPr lang="en-US" sz="2200" dirty="0"/>
              <a:t>% </a:t>
            </a:r>
            <a:r>
              <a:rPr lang="ru-RU" sz="2200" dirty="0"/>
              <a:t>случаев отвергнем верную гипотезу </a:t>
            </a:r>
            <a:r>
              <a:rPr lang="en-US" sz="2200" dirty="0"/>
              <a:t>H</a:t>
            </a:r>
            <a:r>
              <a:rPr lang="en-US" sz="2200" baseline="-25000" dirty="0"/>
              <a:t>0</a:t>
            </a:r>
            <a:endParaRPr lang="ru-RU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1973870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Пример: рассылка писем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343825"/>
              </p:ext>
            </p:extLst>
          </p:nvPr>
        </p:nvGraphicFramePr>
        <p:xfrm>
          <a:off x="1609038" y="1409301"/>
          <a:ext cx="8876352" cy="201369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242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3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0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7840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</a:t>
                      </a:r>
                      <a:r>
                        <a:rPr lang="ru-RU" sz="2200" dirty="0"/>
                        <a:t> (старая)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B</a:t>
                      </a:r>
                      <a:r>
                        <a:rPr lang="ru-RU" sz="2200" dirty="0"/>
                        <a:t> (новая)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r>
                        <a:rPr lang="ru-RU" sz="2200" dirty="0"/>
                        <a:t>Кликов из писем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/>
                        <a:t>100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200" dirty="0"/>
                        <a:t>110</a:t>
                      </a:r>
                      <a:endParaRPr 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171">
                <a:tc>
                  <a:txBody>
                    <a:bodyPr/>
                    <a:lstStyle/>
                    <a:p>
                      <a:r>
                        <a:rPr lang="ru-RU" sz="2200" dirty="0"/>
                        <a:t>Отправлено писем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/>
                        <a:t>1000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200" dirty="0"/>
                        <a:t>1000</a:t>
                      </a:r>
                      <a:endParaRPr 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r>
                        <a:rPr lang="ru-RU" sz="2200" dirty="0"/>
                        <a:t>Конверсия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/>
                        <a:t>10</a:t>
                      </a:r>
                      <a:r>
                        <a:rPr lang="en-US" sz="2200" dirty="0"/>
                        <a:t>0</a:t>
                      </a:r>
                      <a:r>
                        <a:rPr lang="ru-RU" sz="2200" dirty="0"/>
                        <a:t> / 1000 =</a:t>
                      </a:r>
                      <a:r>
                        <a:rPr lang="ru-RU" sz="2200" baseline="0" dirty="0"/>
                        <a:t> </a:t>
                      </a:r>
                      <a:r>
                        <a:rPr lang="en-US" sz="2200" baseline="0" dirty="0"/>
                        <a:t>0.1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/>
                        <a:t>1</a:t>
                      </a:r>
                      <a:r>
                        <a:rPr lang="en-US" sz="2200" dirty="0"/>
                        <a:t>10</a:t>
                      </a:r>
                      <a:r>
                        <a:rPr lang="ru-RU" sz="2200" dirty="0"/>
                        <a:t> / 1000 =</a:t>
                      </a:r>
                      <a:r>
                        <a:rPr lang="ru-RU" sz="2200" baseline="0" dirty="0"/>
                        <a:t> </a:t>
                      </a:r>
                      <a:r>
                        <a:rPr lang="en-US" sz="2200" baseline="0" dirty="0"/>
                        <a:t>0.11</a:t>
                      </a:r>
                      <a:endParaRPr 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9058663" y="6475168"/>
            <a:ext cx="30247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http://www.socscistatistics.com/tests/ztest</a:t>
            </a:r>
            <a:endParaRPr lang="ru-RU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81B190-0CC9-934D-97B9-756DAE076853}"/>
              </a:ext>
            </a:extLst>
          </p:cNvPr>
          <p:cNvGrpSpPr/>
          <p:nvPr/>
        </p:nvGrpSpPr>
        <p:grpSpPr>
          <a:xfrm>
            <a:off x="1360147" y="3584151"/>
            <a:ext cx="9374134" cy="2909875"/>
            <a:chOff x="1012751" y="2832209"/>
            <a:chExt cx="4966954" cy="1347778"/>
          </a:xfrm>
        </p:grpSpPr>
        <p:sp>
          <p:nvSpPr>
            <p:cNvPr id="7" name="TextBox 6"/>
            <p:cNvSpPr txBox="1"/>
            <p:nvPr/>
          </p:nvSpPr>
          <p:spPr>
            <a:xfrm>
              <a:off x="2565270" y="2832209"/>
              <a:ext cx="2034021" cy="194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133" b="1" dirty="0"/>
                <a:t>Значим ли этот результат?</a:t>
              </a:r>
              <a:endParaRPr lang="en-US" sz="2133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46464" y="3209750"/>
              <a:ext cx="4633241" cy="194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133" dirty="0"/>
                <a:t>Применяем </a:t>
              </a:r>
              <a:r>
                <a:rPr lang="en-US" sz="2133" b="1" dirty="0"/>
                <a:t>Approximate Z-test</a:t>
              </a:r>
              <a:r>
                <a:rPr lang="ru-RU" sz="2133" b="1" dirty="0"/>
                <a:t> </a:t>
              </a:r>
              <a:r>
                <a:rPr lang="ru-RU" sz="2133" dirty="0"/>
                <a:t>(</a:t>
              </a:r>
              <a:r>
                <a:rPr lang="en-US" sz="2133" dirty="0"/>
                <a:t>H0: </a:t>
              </a:r>
              <a:r>
                <a:rPr lang="ru-RU" sz="2133" dirty="0"/>
                <a:t>пропорции в выборках равны)</a:t>
              </a:r>
              <a:endParaRPr lang="en-US" sz="2133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67677" y="3587291"/>
              <a:ext cx="4397640" cy="194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2133" dirty="0"/>
                <a:t>Результат </a:t>
              </a:r>
              <a:r>
                <a:rPr lang="ru-RU" sz="2133" u="sng" dirty="0"/>
                <a:t>не значим</a:t>
              </a:r>
              <a:r>
                <a:rPr lang="ru-RU" sz="2133" dirty="0"/>
                <a:t> (вероятно пронаблюдать при верной </a:t>
              </a:r>
              <a:r>
                <a:rPr lang="en-US" sz="2133" dirty="0"/>
                <a:t>H0</a:t>
              </a:r>
              <a:r>
                <a:rPr lang="ru-RU" sz="2133" dirty="0"/>
                <a:t>)</a:t>
              </a:r>
              <a:endParaRPr lang="en-US" sz="2133" b="1" dirty="0"/>
            </a:p>
          </p:txBody>
        </p:sp>
        <p:sp>
          <p:nvSpPr>
            <p:cNvPr id="10" name="Down Arrow 9"/>
            <p:cNvSpPr/>
            <p:nvPr/>
          </p:nvSpPr>
          <p:spPr>
            <a:xfrm>
              <a:off x="3384160" y="3063042"/>
              <a:ext cx="145073" cy="13983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/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3384159" y="3427941"/>
              <a:ext cx="145073" cy="13983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/>
            </a:p>
          </p:txBody>
        </p:sp>
        <p:sp>
          <p:nvSpPr>
            <p:cNvPr id="14" name="Down Arrow 13"/>
            <p:cNvSpPr/>
            <p:nvPr/>
          </p:nvSpPr>
          <p:spPr>
            <a:xfrm>
              <a:off x="3384158" y="3818124"/>
              <a:ext cx="145073" cy="13983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12751" y="3985193"/>
              <a:ext cx="4887885" cy="194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2133" dirty="0"/>
                <a:t>Собираем больше данных или останавливаем</a:t>
              </a:r>
              <a:endParaRPr lang="en-US" sz="2133" dirty="0"/>
            </a:p>
          </p:txBody>
        </p:sp>
      </p:grpSp>
    </p:spTree>
    <p:extLst>
      <p:ext uri="{BB962C8B-B14F-4D97-AF65-F5344CB8AC3E}">
        <p14:creationId xmlns:p14="http://schemas.microsoft.com/office/powerpoint/2010/main" val="4513018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Пример: рассылка писем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81B190-0CC9-934D-97B9-756DAE076853}"/>
              </a:ext>
            </a:extLst>
          </p:cNvPr>
          <p:cNvGrpSpPr/>
          <p:nvPr/>
        </p:nvGrpSpPr>
        <p:grpSpPr>
          <a:xfrm>
            <a:off x="1360147" y="3652395"/>
            <a:ext cx="9374134" cy="2909875"/>
            <a:chOff x="1012751" y="2832209"/>
            <a:chExt cx="4966954" cy="1347778"/>
          </a:xfrm>
        </p:grpSpPr>
        <p:sp>
          <p:nvSpPr>
            <p:cNvPr id="7" name="TextBox 6"/>
            <p:cNvSpPr txBox="1"/>
            <p:nvPr/>
          </p:nvSpPr>
          <p:spPr>
            <a:xfrm>
              <a:off x="2565270" y="2832209"/>
              <a:ext cx="2034021" cy="194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133" b="1" dirty="0"/>
                <a:t>Значим ли этот результат?</a:t>
              </a:r>
              <a:endParaRPr lang="en-US" sz="2133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46464" y="3209750"/>
              <a:ext cx="4633241" cy="194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133" dirty="0"/>
                <a:t>Применяем </a:t>
              </a:r>
              <a:r>
                <a:rPr lang="en-US" sz="2133" b="1" dirty="0"/>
                <a:t>Approximate Z-test</a:t>
              </a:r>
              <a:r>
                <a:rPr lang="ru-RU" sz="2133" b="1" dirty="0"/>
                <a:t> </a:t>
              </a:r>
              <a:r>
                <a:rPr lang="ru-RU" sz="2133" dirty="0"/>
                <a:t>(</a:t>
              </a:r>
              <a:r>
                <a:rPr lang="en-US" sz="2133" dirty="0"/>
                <a:t>H0: </a:t>
              </a:r>
              <a:r>
                <a:rPr lang="ru-RU" sz="2133" dirty="0"/>
                <a:t>пропорции в выборках равны)</a:t>
              </a:r>
              <a:endParaRPr lang="en-US" sz="2133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67677" y="3587291"/>
              <a:ext cx="4397640" cy="194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2133" dirty="0"/>
                <a:t>Результат </a:t>
              </a:r>
              <a:r>
                <a:rPr lang="ru-RU" sz="2133" u="sng" dirty="0"/>
                <a:t>значим</a:t>
              </a:r>
              <a:r>
                <a:rPr lang="ru-RU" sz="2133" dirty="0"/>
                <a:t> (маловероятно пронаблюдать при верной </a:t>
              </a:r>
              <a:r>
                <a:rPr lang="en-US" sz="2133" dirty="0"/>
                <a:t>H0</a:t>
              </a:r>
              <a:r>
                <a:rPr lang="ru-RU" sz="2133" dirty="0"/>
                <a:t>)</a:t>
              </a:r>
              <a:endParaRPr lang="en-US" sz="2133" b="1" dirty="0"/>
            </a:p>
          </p:txBody>
        </p:sp>
        <p:sp>
          <p:nvSpPr>
            <p:cNvPr id="10" name="Down Arrow 9"/>
            <p:cNvSpPr/>
            <p:nvPr/>
          </p:nvSpPr>
          <p:spPr>
            <a:xfrm>
              <a:off x="3384160" y="3063042"/>
              <a:ext cx="145073" cy="13983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/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3384159" y="3427941"/>
              <a:ext cx="145073" cy="13983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/>
            </a:p>
          </p:txBody>
        </p:sp>
        <p:sp>
          <p:nvSpPr>
            <p:cNvPr id="14" name="Down Arrow 13"/>
            <p:cNvSpPr/>
            <p:nvPr/>
          </p:nvSpPr>
          <p:spPr>
            <a:xfrm>
              <a:off x="3384158" y="3818124"/>
              <a:ext cx="145073" cy="13983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12751" y="3985193"/>
              <a:ext cx="4887885" cy="194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2133" dirty="0"/>
                <a:t>Останавливаем эксперимент, победа!</a:t>
              </a:r>
              <a:endParaRPr lang="en-US" sz="2133" dirty="0"/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AD4D127-0096-DD44-8CA7-6D37931A2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592422"/>
              </p:ext>
            </p:extLst>
          </p:nvPr>
        </p:nvGraphicFramePr>
        <p:xfrm>
          <a:off x="1609038" y="1409301"/>
          <a:ext cx="8876352" cy="201369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242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3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0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7840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</a:t>
                      </a:r>
                      <a:r>
                        <a:rPr lang="ru-RU" sz="2200" dirty="0"/>
                        <a:t> (старая)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B</a:t>
                      </a:r>
                      <a:r>
                        <a:rPr lang="ru-RU" sz="2200" dirty="0"/>
                        <a:t> (новая)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r>
                        <a:rPr lang="ru-RU" sz="2200" dirty="0"/>
                        <a:t>Кликов из писем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/>
                        <a:t>100</a:t>
                      </a:r>
                      <a:r>
                        <a:rPr lang="en-US" sz="2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200" dirty="0"/>
                        <a:t>110</a:t>
                      </a:r>
                      <a:r>
                        <a:rPr lang="en-US" sz="2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171">
                <a:tc>
                  <a:txBody>
                    <a:bodyPr/>
                    <a:lstStyle/>
                    <a:p>
                      <a:r>
                        <a:rPr lang="ru-RU" sz="2200" dirty="0"/>
                        <a:t>Отправлено писем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/>
                        <a:t>1000</a:t>
                      </a:r>
                      <a:r>
                        <a:rPr lang="en-US" sz="2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200" dirty="0"/>
                        <a:t>1000</a:t>
                      </a:r>
                      <a:r>
                        <a:rPr lang="en-US" sz="2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r>
                        <a:rPr lang="ru-RU" sz="2200" dirty="0"/>
                        <a:t>Конверсия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/>
                        <a:t>10</a:t>
                      </a:r>
                      <a:r>
                        <a:rPr lang="en-US" sz="2200" dirty="0"/>
                        <a:t>00</a:t>
                      </a:r>
                      <a:r>
                        <a:rPr lang="ru-RU" sz="2200" dirty="0"/>
                        <a:t> / 100</a:t>
                      </a:r>
                      <a:r>
                        <a:rPr lang="en-US" sz="2200" dirty="0"/>
                        <a:t>0</a:t>
                      </a:r>
                      <a:r>
                        <a:rPr lang="ru-RU" sz="2200" dirty="0"/>
                        <a:t>0 =</a:t>
                      </a:r>
                      <a:r>
                        <a:rPr lang="ru-RU" sz="2200" baseline="0" dirty="0"/>
                        <a:t> </a:t>
                      </a:r>
                      <a:r>
                        <a:rPr lang="en-US" sz="2200" baseline="0" dirty="0"/>
                        <a:t>0.1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/>
                        <a:t>1</a:t>
                      </a:r>
                      <a:r>
                        <a:rPr lang="en-US" sz="2200" dirty="0"/>
                        <a:t>100</a:t>
                      </a:r>
                      <a:r>
                        <a:rPr lang="ru-RU" sz="2200" dirty="0"/>
                        <a:t> / 10</a:t>
                      </a:r>
                      <a:r>
                        <a:rPr lang="en-US" sz="2200" dirty="0"/>
                        <a:t>0</a:t>
                      </a:r>
                      <a:r>
                        <a:rPr lang="ru-RU" sz="2200" dirty="0"/>
                        <a:t>00 =</a:t>
                      </a:r>
                      <a:r>
                        <a:rPr lang="ru-RU" sz="2200" baseline="0" dirty="0"/>
                        <a:t> </a:t>
                      </a:r>
                      <a:r>
                        <a:rPr lang="en-US" sz="2200" baseline="0" dirty="0"/>
                        <a:t>0.11</a:t>
                      </a:r>
                      <a:endParaRPr 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238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451ED7-036A-9C4A-97F8-37968928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Хорошие свойства РС</a:t>
            </a:r>
          </a:p>
        </p:txBody>
      </p:sp>
    </p:spTree>
    <p:extLst>
      <p:ext uri="{BB962C8B-B14F-4D97-AF65-F5344CB8AC3E}">
        <p14:creationId xmlns:p14="http://schemas.microsoft.com/office/powerpoint/2010/main" val="2253594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Diversity (</a:t>
            </a:r>
            <a:r>
              <a:rPr lang="ru-RU" dirty="0"/>
              <a:t>разнообразие)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43" y="2101053"/>
            <a:ext cx="9843325" cy="2262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C67246-8F8E-544D-9ACA-399A24332B77}"/>
              </a:ext>
            </a:extLst>
          </p:cNvPr>
          <p:cNvSpPr txBox="1"/>
          <p:nvPr/>
        </p:nvSpPr>
        <p:spPr>
          <a:xfrm>
            <a:off x="2303609" y="4833257"/>
            <a:ext cx="75217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Может быть лучше, чем забить все треками </a:t>
            </a:r>
            <a:r>
              <a:rPr lang="en-US" sz="2200" dirty="0"/>
              <a:t>Lady Gaga</a:t>
            </a:r>
            <a:r>
              <a:rPr lang="ru-RU" sz="2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84482462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Diversity (</a:t>
            </a:r>
            <a:r>
              <a:rPr lang="ru-RU" dirty="0"/>
              <a:t>разнообразие)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3BB3AA-7E83-294A-9C12-70D81462B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944" y="1498578"/>
            <a:ext cx="8804781" cy="44628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A5C29D-4970-1A42-9BA9-1CD88D31B0B2}"/>
              </a:ext>
            </a:extLst>
          </p:cNvPr>
          <p:cNvSpPr txBox="1"/>
          <p:nvPr/>
        </p:nvSpPr>
        <p:spPr>
          <a:xfrm>
            <a:off x="5560069" y="1840677"/>
            <a:ext cx="37434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Немножко переставим топ!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DAFAB3-9856-6A42-B707-CF8E11E3B3A8}"/>
              </a:ext>
            </a:extLst>
          </p:cNvPr>
          <p:cNvSpPr txBox="1"/>
          <p:nvPr/>
        </p:nvSpPr>
        <p:spPr>
          <a:xfrm>
            <a:off x="3707151" y="6088068"/>
            <a:ext cx="47983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Такое проще проверять в онлайне!</a:t>
            </a:r>
          </a:p>
        </p:txBody>
      </p:sp>
    </p:spTree>
    <p:extLst>
      <p:ext uri="{BB962C8B-B14F-4D97-AF65-F5344CB8AC3E}">
        <p14:creationId xmlns:p14="http://schemas.microsoft.com/office/powerpoint/2010/main" val="4197279972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48719-B994-F044-A6EA-AA25C52735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 другие…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82BE9-D106-E443-80C4-57553E09ED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Coverage</a:t>
            </a:r>
            <a:r>
              <a:rPr lang="en-US" dirty="0"/>
              <a:t> — </a:t>
            </a:r>
            <a:r>
              <a:rPr lang="ru-RU" dirty="0"/>
              <a:t>хорошее качество работы для как можно большего количества товаров и юзеров. </a:t>
            </a:r>
          </a:p>
          <a:p>
            <a:endParaRPr lang="ru-RU" dirty="0"/>
          </a:p>
          <a:p>
            <a:r>
              <a:rPr lang="en-US" b="1" dirty="0"/>
              <a:t>Serendipity</a:t>
            </a:r>
            <a:r>
              <a:rPr lang="en-US" dirty="0"/>
              <a:t> —</a:t>
            </a:r>
            <a:r>
              <a:rPr lang="ru-RU" dirty="0"/>
              <a:t> пытаемся вытащить юзера из «пузыря», делая неожиданные и полезные рекомендации.</a:t>
            </a:r>
          </a:p>
        </p:txBody>
      </p:sp>
    </p:spTree>
    <p:extLst>
      <p:ext uri="{BB962C8B-B14F-4D97-AF65-F5344CB8AC3E}">
        <p14:creationId xmlns:p14="http://schemas.microsoft.com/office/powerpoint/2010/main" val="3697346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66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BF57F-758F-984F-9635-6086193F4F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MSE</a:t>
            </a:r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BF7A6B2-AAA1-9F46-8643-6618393EE3BB}"/>
              </a:ext>
            </a:extLst>
          </p:cNvPr>
          <p:cNvSpPr txBox="1"/>
          <p:nvPr/>
        </p:nvSpPr>
        <p:spPr>
          <a:xfrm>
            <a:off x="7005109" y="1817199"/>
            <a:ext cx="1826489" cy="389929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486" spc="-143" dirty="0">
                <a:latin typeface="Arial"/>
                <a:cs typeface="Arial"/>
              </a:rPr>
              <a:t>предсказание</a:t>
            </a:r>
            <a:endParaRPr sz="2486">
              <a:latin typeface="Arial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AD7BD53-1577-9D45-A1D8-BCE82DE24F44}"/>
              </a:ext>
            </a:extLst>
          </p:cNvPr>
          <p:cNvSpPr/>
          <p:nvPr/>
        </p:nvSpPr>
        <p:spPr>
          <a:xfrm>
            <a:off x="7395977" y="2367056"/>
            <a:ext cx="297375" cy="764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D86A561-7DC5-594F-A47B-B215C3CEDB41}"/>
              </a:ext>
            </a:extLst>
          </p:cNvPr>
          <p:cNvSpPr txBox="1"/>
          <p:nvPr/>
        </p:nvSpPr>
        <p:spPr>
          <a:xfrm>
            <a:off x="2635359" y="3148237"/>
            <a:ext cx="1935470" cy="856143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5518" i="1" spc="-33" dirty="0">
                <a:latin typeface="Times New Roman"/>
                <a:cs typeface="Times New Roman"/>
              </a:rPr>
              <a:t>MSE</a:t>
            </a:r>
            <a:r>
              <a:rPr sz="5518" i="1" spc="21" dirty="0">
                <a:latin typeface="Times New Roman"/>
                <a:cs typeface="Times New Roman"/>
              </a:rPr>
              <a:t> </a:t>
            </a:r>
            <a:r>
              <a:rPr sz="5518" spc="-3" dirty="0">
                <a:latin typeface="Symbol"/>
                <a:cs typeface="Symbol"/>
              </a:rPr>
              <a:t></a:t>
            </a:r>
            <a:endParaRPr sz="5518">
              <a:latin typeface="Symbol"/>
              <a:cs typeface="Symbol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B0C846EC-919D-474A-910F-148A2D0F5C27}"/>
              </a:ext>
            </a:extLst>
          </p:cNvPr>
          <p:cNvSpPr txBox="1"/>
          <p:nvPr/>
        </p:nvSpPr>
        <p:spPr>
          <a:xfrm>
            <a:off x="4980936" y="2769848"/>
            <a:ext cx="365837" cy="856143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5518" spc="-3" dirty="0">
                <a:latin typeface="Times New Roman"/>
                <a:cs typeface="Times New Roman"/>
              </a:rPr>
              <a:t>1</a:t>
            </a:r>
            <a:endParaRPr sz="5518">
              <a:latin typeface="Times New Roman"/>
              <a:cs typeface="Times New Roman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3BFB8E7-E4D2-764F-AEBC-C0DC8D91ADB2}"/>
              </a:ext>
            </a:extLst>
          </p:cNvPr>
          <p:cNvSpPr txBox="1"/>
          <p:nvPr/>
        </p:nvSpPr>
        <p:spPr>
          <a:xfrm>
            <a:off x="4899790" y="3679302"/>
            <a:ext cx="482520" cy="856143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5518" i="1" spc="-3" dirty="0">
                <a:latin typeface="Times New Roman"/>
                <a:cs typeface="Times New Roman"/>
              </a:rPr>
              <a:t>K</a:t>
            </a:r>
            <a:endParaRPr sz="5518">
              <a:latin typeface="Times New Roman"/>
              <a:cs typeface="Times New Roman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4C6F924-ED73-3543-A911-964AE158D3F7}"/>
              </a:ext>
            </a:extLst>
          </p:cNvPr>
          <p:cNvSpPr/>
          <p:nvPr/>
        </p:nvSpPr>
        <p:spPr>
          <a:xfrm>
            <a:off x="4786373" y="3805011"/>
            <a:ext cx="0" cy="784046"/>
          </a:xfrm>
          <a:custGeom>
            <a:avLst/>
            <a:gdLst/>
            <a:ahLst/>
            <a:cxnLst/>
            <a:rect l="l" t="t" r="r" b="b"/>
            <a:pathLst>
              <a:path h="1292859">
                <a:moveTo>
                  <a:pt x="0" y="0"/>
                </a:moveTo>
                <a:lnTo>
                  <a:pt x="0" y="1292440"/>
                </a:lnTo>
              </a:path>
            </a:pathLst>
          </a:custGeom>
          <a:ln w="573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197FE237-6459-7C41-94FB-BBC0A6717940}"/>
              </a:ext>
            </a:extLst>
          </p:cNvPr>
          <p:cNvSpPr/>
          <p:nvPr/>
        </p:nvSpPr>
        <p:spPr>
          <a:xfrm>
            <a:off x="5473041" y="3805011"/>
            <a:ext cx="0" cy="784046"/>
          </a:xfrm>
          <a:custGeom>
            <a:avLst/>
            <a:gdLst/>
            <a:ahLst/>
            <a:cxnLst/>
            <a:rect l="l" t="t" r="r" b="b"/>
            <a:pathLst>
              <a:path h="1292859">
                <a:moveTo>
                  <a:pt x="0" y="0"/>
                </a:moveTo>
                <a:lnTo>
                  <a:pt x="0" y="1292440"/>
                </a:lnTo>
              </a:path>
            </a:pathLst>
          </a:custGeom>
          <a:ln w="57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739B143F-D644-514A-BE21-5620929EDD13}"/>
              </a:ext>
            </a:extLst>
          </p:cNvPr>
          <p:cNvSpPr/>
          <p:nvPr/>
        </p:nvSpPr>
        <p:spPr>
          <a:xfrm>
            <a:off x="4748842" y="3666748"/>
            <a:ext cx="831413" cy="0"/>
          </a:xfrm>
          <a:custGeom>
            <a:avLst/>
            <a:gdLst/>
            <a:ahLst/>
            <a:cxnLst/>
            <a:rect l="l" t="t" r="r" b="b"/>
            <a:pathLst>
              <a:path w="1370965">
                <a:moveTo>
                  <a:pt x="0" y="0"/>
                </a:moveTo>
                <a:lnTo>
                  <a:pt x="1370812" y="0"/>
                </a:lnTo>
              </a:path>
            </a:pathLst>
          </a:custGeom>
          <a:ln w="573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C53E5CC9-0D62-0B4D-BB30-70D848F28A63}"/>
              </a:ext>
            </a:extLst>
          </p:cNvPr>
          <p:cNvSpPr txBox="1"/>
          <p:nvPr/>
        </p:nvSpPr>
        <p:spPr>
          <a:xfrm>
            <a:off x="7068479" y="3089634"/>
            <a:ext cx="248769" cy="856143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5518" spc="-3" dirty="0">
                <a:latin typeface="Times New Roman"/>
                <a:cs typeface="Times New Roman"/>
              </a:rPr>
              <a:t>ˆ</a:t>
            </a:r>
            <a:endParaRPr sz="5518">
              <a:latin typeface="Times New Roman"/>
              <a:cs typeface="Times New Roman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D945D7E9-DC1D-4E40-80B6-AC2EAC7DA8AC}"/>
              </a:ext>
            </a:extLst>
          </p:cNvPr>
          <p:cNvSpPr txBox="1"/>
          <p:nvPr/>
        </p:nvSpPr>
        <p:spPr>
          <a:xfrm>
            <a:off x="6997068" y="3148237"/>
            <a:ext cx="280347" cy="856143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5518" i="1" spc="-1589" dirty="0">
                <a:latin typeface="Times New Roman"/>
                <a:cs typeface="Times New Roman"/>
              </a:rPr>
              <a:t>r</a:t>
            </a:r>
            <a:endParaRPr sz="5518">
              <a:latin typeface="Times New Roman"/>
              <a:cs typeface="Times New Roman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C68583F5-5A55-F34D-B2EB-D5F3F885F6F2}"/>
              </a:ext>
            </a:extLst>
          </p:cNvPr>
          <p:cNvSpPr txBox="1"/>
          <p:nvPr/>
        </p:nvSpPr>
        <p:spPr>
          <a:xfrm>
            <a:off x="7191169" y="3620344"/>
            <a:ext cx="331564" cy="497394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3184" i="1" spc="3" dirty="0">
                <a:latin typeface="Times New Roman"/>
                <a:cs typeface="Times New Roman"/>
              </a:rPr>
              <a:t>ui</a:t>
            </a:r>
            <a:endParaRPr sz="3184">
              <a:latin typeface="Times New Roman"/>
              <a:cs typeface="Times New Roman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07CB12AB-97DD-B84C-96A3-9086B43DDC35}"/>
              </a:ext>
            </a:extLst>
          </p:cNvPr>
          <p:cNvSpPr txBox="1"/>
          <p:nvPr/>
        </p:nvSpPr>
        <p:spPr>
          <a:xfrm>
            <a:off x="7693353" y="3148237"/>
            <a:ext cx="883060" cy="856143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5518" spc="-3" dirty="0">
                <a:latin typeface="Noto Sans Mono CJK JP Regular"/>
                <a:cs typeface="Noto Sans Mono CJK JP Regular"/>
              </a:rPr>
              <a:t>-</a:t>
            </a:r>
            <a:r>
              <a:rPr lang="ru-RU" sz="5518" spc="-3" dirty="0">
                <a:latin typeface="Noto Sans Mono CJK JP Regular"/>
                <a:cs typeface="Noto Sans Mono CJK JP Regular"/>
              </a:rPr>
              <a:t>  </a:t>
            </a:r>
            <a:r>
              <a:rPr sz="5518" spc="-1916" dirty="0">
                <a:latin typeface="Noto Sans Mono CJK JP Regular"/>
                <a:cs typeface="Noto Sans Mono CJK JP Regular"/>
              </a:rPr>
              <a:t> </a:t>
            </a:r>
            <a:r>
              <a:rPr lang="ru-RU" sz="5518" spc="-1916" dirty="0">
                <a:latin typeface="Noto Sans Mono CJK JP Regular"/>
                <a:cs typeface="Noto Sans Mono CJK JP Regular"/>
              </a:rPr>
              <a:t>      </a:t>
            </a:r>
            <a:r>
              <a:rPr sz="5518" i="1" spc="-3" dirty="0">
                <a:latin typeface="Times New Roman"/>
                <a:cs typeface="Times New Roman"/>
              </a:rPr>
              <a:t>r</a:t>
            </a:r>
            <a:endParaRPr sz="5518" dirty="0">
              <a:latin typeface="Times New Roman"/>
              <a:cs typeface="Times New Roman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83404EE7-5AFA-B646-B72F-9F247771DC88}"/>
              </a:ext>
            </a:extLst>
          </p:cNvPr>
          <p:cNvSpPr txBox="1"/>
          <p:nvPr/>
        </p:nvSpPr>
        <p:spPr>
          <a:xfrm>
            <a:off x="8412557" y="3620344"/>
            <a:ext cx="331564" cy="497394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3184" i="1" spc="3" dirty="0">
                <a:latin typeface="Times New Roman"/>
                <a:cs typeface="Times New Roman"/>
              </a:rPr>
              <a:t>ui</a:t>
            </a:r>
            <a:endParaRPr sz="3184">
              <a:latin typeface="Times New Roman"/>
              <a:cs typeface="Times New Roman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BE8196E9-F9A4-6F4A-B060-92FC5D769738}"/>
              </a:ext>
            </a:extLst>
          </p:cNvPr>
          <p:cNvSpPr txBox="1"/>
          <p:nvPr/>
        </p:nvSpPr>
        <p:spPr>
          <a:xfrm>
            <a:off x="6722397" y="2907424"/>
            <a:ext cx="335800" cy="1201494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7762" spc="-424" dirty="0">
                <a:latin typeface="Symbol"/>
                <a:cs typeface="Symbol"/>
              </a:rPr>
              <a:t></a:t>
            </a:r>
            <a:endParaRPr sz="7762">
              <a:latin typeface="Symbol"/>
              <a:cs typeface="Symbol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0C7905CE-AAFE-C944-9A5B-213E8E4C93AF}"/>
              </a:ext>
            </a:extLst>
          </p:cNvPr>
          <p:cNvSpPr txBox="1"/>
          <p:nvPr/>
        </p:nvSpPr>
        <p:spPr>
          <a:xfrm>
            <a:off x="8835464" y="2907424"/>
            <a:ext cx="335800" cy="1201494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7762" spc="-713" dirty="0">
                <a:latin typeface="Symbol"/>
                <a:cs typeface="Symbol"/>
              </a:rPr>
              <a:t></a:t>
            </a:r>
            <a:endParaRPr sz="7762">
              <a:latin typeface="Symbol"/>
              <a:cs typeface="Symbol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A5BAD36F-C4AF-8543-B45B-FFC4F0339B0F}"/>
              </a:ext>
            </a:extLst>
          </p:cNvPr>
          <p:cNvSpPr txBox="1"/>
          <p:nvPr/>
        </p:nvSpPr>
        <p:spPr>
          <a:xfrm>
            <a:off x="9073528" y="3008696"/>
            <a:ext cx="217577" cy="497394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3184" spc="-3" dirty="0">
                <a:latin typeface="Times New Roman"/>
                <a:cs typeface="Times New Roman"/>
              </a:rPr>
              <a:t>2</a:t>
            </a:r>
            <a:endParaRPr sz="3184">
              <a:latin typeface="Times New Roman"/>
              <a:cs typeface="Times New Roman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C6BD9F3A-83AC-4041-B402-28571110D7E6}"/>
              </a:ext>
            </a:extLst>
          </p:cNvPr>
          <p:cNvSpPr txBox="1"/>
          <p:nvPr/>
        </p:nvSpPr>
        <p:spPr>
          <a:xfrm>
            <a:off x="5673528" y="2901579"/>
            <a:ext cx="994692" cy="1742131"/>
          </a:xfrm>
          <a:prstGeom prst="rect">
            <a:avLst/>
          </a:prstGeom>
        </p:spPr>
        <p:txBody>
          <a:bodyPr vert="horz" wrap="square" lIns="0" tIns="10783" rIns="0" bIns="0" rtlCol="0">
            <a:spAutoFit/>
          </a:bodyPr>
          <a:lstStyle/>
          <a:p>
            <a:pPr algn="ctr">
              <a:lnSpc>
                <a:spcPts val="9772"/>
              </a:lnSpc>
              <a:spcBef>
                <a:spcPts val="85"/>
              </a:spcBef>
            </a:pPr>
            <a:r>
              <a:rPr sz="8277" spc="15" dirty="0">
                <a:latin typeface="Symbol"/>
                <a:cs typeface="Symbol"/>
              </a:rPr>
              <a:t></a:t>
            </a:r>
            <a:endParaRPr sz="8277">
              <a:latin typeface="Symbol"/>
              <a:cs typeface="Symbol"/>
            </a:endParaRPr>
          </a:p>
          <a:p>
            <a:pPr algn="ctr">
              <a:lnSpc>
                <a:spcPts val="3660"/>
              </a:lnSpc>
            </a:pPr>
            <a:r>
              <a:rPr sz="3184" i="1" spc="-109" dirty="0">
                <a:latin typeface="Times New Roman"/>
                <a:cs typeface="Times New Roman"/>
              </a:rPr>
              <a:t>i</a:t>
            </a:r>
            <a:r>
              <a:rPr sz="3184" spc="-109" dirty="0">
                <a:latin typeface="Symbol"/>
                <a:cs typeface="Symbol"/>
              </a:rPr>
              <a:t></a:t>
            </a:r>
            <a:r>
              <a:rPr sz="3184" i="1" spc="263" dirty="0">
                <a:latin typeface="Times New Roman"/>
                <a:cs typeface="Times New Roman"/>
              </a:rPr>
              <a:t>K</a:t>
            </a:r>
            <a:r>
              <a:rPr sz="3184" spc="-9" dirty="0">
                <a:latin typeface="Times New Roman"/>
                <a:cs typeface="Times New Roman"/>
              </a:rPr>
              <a:t>,</a:t>
            </a:r>
            <a:r>
              <a:rPr sz="3184" i="1" spc="-3" dirty="0">
                <a:latin typeface="Times New Roman"/>
                <a:cs typeface="Times New Roman"/>
              </a:rPr>
              <a:t>u</a:t>
            </a:r>
            <a:endParaRPr sz="3184">
              <a:latin typeface="Times New Roman"/>
              <a:cs typeface="Times New Roman"/>
            </a:endParaRP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351A5EE2-80F9-2F4A-898C-6526DCEB3A57}"/>
              </a:ext>
            </a:extLst>
          </p:cNvPr>
          <p:cNvSpPr txBox="1"/>
          <p:nvPr/>
        </p:nvSpPr>
        <p:spPr>
          <a:xfrm>
            <a:off x="5952722" y="5529629"/>
            <a:ext cx="1812241" cy="772470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lang="ru-RU" sz="2486" spc="-100" dirty="0">
                <a:latin typeface="Arial"/>
                <a:cs typeface="Arial"/>
              </a:rPr>
              <a:t>скрытые рейтинги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89BA0A25-D55A-D545-9F59-DD758690F32B}"/>
              </a:ext>
            </a:extLst>
          </p:cNvPr>
          <p:cNvSpPr/>
          <p:nvPr/>
        </p:nvSpPr>
        <p:spPr>
          <a:xfrm>
            <a:off x="6304196" y="4768549"/>
            <a:ext cx="283859" cy="791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65486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351C-CDD4-CA4B-99D5-335CE10A6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RMSE</a:t>
            </a:r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7D8D77A-04C9-D141-ACC0-9A1E04C402B7}"/>
              </a:ext>
            </a:extLst>
          </p:cNvPr>
          <p:cNvSpPr txBox="1"/>
          <p:nvPr/>
        </p:nvSpPr>
        <p:spPr>
          <a:xfrm>
            <a:off x="2148385" y="3169876"/>
            <a:ext cx="2351369" cy="856143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5518" i="1" spc="-24" dirty="0">
                <a:latin typeface="Times New Roman"/>
                <a:cs typeface="Times New Roman"/>
              </a:rPr>
              <a:t>RMSE</a:t>
            </a:r>
            <a:r>
              <a:rPr sz="5518" i="1" spc="-76" dirty="0">
                <a:latin typeface="Times New Roman"/>
                <a:cs typeface="Times New Roman"/>
              </a:rPr>
              <a:t> </a:t>
            </a:r>
            <a:r>
              <a:rPr sz="5518" spc="-3" dirty="0">
                <a:latin typeface="Symbol"/>
                <a:cs typeface="Symbol"/>
              </a:rPr>
              <a:t></a:t>
            </a:r>
            <a:endParaRPr sz="5518">
              <a:latin typeface="Symbol"/>
              <a:cs typeface="Symbo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63703EA-BE23-884E-9981-232449D94AF0}"/>
              </a:ext>
            </a:extLst>
          </p:cNvPr>
          <p:cNvSpPr txBox="1"/>
          <p:nvPr/>
        </p:nvSpPr>
        <p:spPr>
          <a:xfrm>
            <a:off x="5392959" y="2717478"/>
            <a:ext cx="365837" cy="856143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5518" spc="-3" dirty="0">
                <a:latin typeface="Times New Roman"/>
                <a:cs typeface="Times New Roman"/>
              </a:rPr>
              <a:t>1</a:t>
            </a:r>
            <a:endParaRPr sz="5518">
              <a:latin typeface="Times New Roman"/>
              <a:cs typeface="Times New Roman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6F352D26-B94D-0243-B4D9-4F14B15A9AB0}"/>
              </a:ext>
            </a:extLst>
          </p:cNvPr>
          <p:cNvSpPr/>
          <p:nvPr/>
        </p:nvSpPr>
        <p:spPr>
          <a:xfrm>
            <a:off x="5198445" y="3826642"/>
            <a:ext cx="0" cy="784046"/>
          </a:xfrm>
          <a:custGeom>
            <a:avLst/>
            <a:gdLst/>
            <a:ahLst/>
            <a:cxnLst/>
            <a:rect l="l" t="t" r="r" b="b"/>
            <a:pathLst>
              <a:path h="1292859">
                <a:moveTo>
                  <a:pt x="0" y="0"/>
                </a:moveTo>
                <a:lnTo>
                  <a:pt x="0" y="1292656"/>
                </a:lnTo>
              </a:path>
            </a:pathLst>
          </a:custGeom>
          <a:ln w="57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52279B7-1FC8-D146-815F-819C71C94A46}"/>
              </a:ext>
            </a:extLst>
          </p:cNvPr>
          <p:cNvSpPr/>
          <p:nvPr/>
        </p:nvSpPr>
        <p:spPr>
          <a:xfrm>
            <a:off x="5884693" y="3826642"/>
            <a:ext cx="0" cy="784046"/>
          </a:xfrm>
          <a:custGeom>
            <a:avLst/>
            <a:gdLst/>
            <a:ahLst/>
            <a:cxnLst/>
            <a:rect l="l" t="t" r="r" b="b"/>
            <a:pathLst>
              <a:path h="1292859">
                <a:moveTo>
                  <a:pt x="0" y="0"/>
                </a:moveTo>
                <a:lnTo>
                  <a:pt x="0" y="1292656"/>
                </a:lnTo>
              </a:path>
            </a:pathLst>
          </a:custGeom>
          <a:ln w="574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B5F1EE8-C8B4-264D-A44F-8BFEB3E3A9C8}"/>
              </a:ext>
            </a:extLst>
          </p:cNvPr>
          <p:cNvSpPr/>
          <p:nvPr/>
        </p:nvSpPr>
        <p:spPr>
          <a:xfrm>
            <a:off x="5160925" y="3688356"/>
            <a:ext cx="831028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012" y="0"/>
                </a:lnTo>
              </a:path>
            </a:pathLst>
          </a:custGeom>
          <a:ln w="573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55C6C8BC-A264-6F49-AFE7-BB18614E82C4}"/>
              </a:ext>
            </a:extLst>
          </p:cNvPr>
          <p:cNvSpPr txBox="1"/>
          <p:nvPr/>
        </p:nvSpPr>
        <p:spPr>
          <a:xfrm>
            <a:off x="7479116" y="3111265"/>
            <a:ext cx="248769" cy="856143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5518" spc="-3" dirty="0">
                <a:latin typeface="Times New Roman"/>
                <a:cs typeface="Times New Roman"/>
              </a:rPr>
              <a:t>ˆ</a:t>
            </a:r>
            <a:endParaRPr sz="5518">
              <a:latin typeface="Times New Roman"/>
              <a:cs typeface="Times New Roman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6C548D47-8D65-8145-B93E-C2CDEC7D2215}"/>
              </a:ext>
            </a:extLst>
          </p:cNvPr>
          <p:cNvSpPr txBox="1"/>
          <p:nvPr/>
        </p:nvSpPr>
        <p:spPr>
          <a:xfrm>
            <a:off x="7407797" y="3169876"/>
            <a:ext cx="280347" cy="856143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5518" i="1" spc="-1589" dirty="0">
                <a:latin typeface="Times New Roman"/>
                <a:cs typeface="Times New Roman"/>
              </a:rPr>
              <a:t>r</a:t>
            </a:r>
            <a:endParaRPr sz="5518">
              <a:latin typeface="Times New Roman"/>
              <a:cs typeface="Times New Roman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65A9EE86-FF59-B849-90BB-BC062F3E6357}"/>
              </a:ext>
            </a:extLst>
          </p:cNvPr>
          <p:cNvSpPr txBox="1"/>
          <p:nvPr/>
        </p:nvSpPr>
        <p:spPr>
          <a:xfrm>
            <a:off x="7601729" y="3642006"/>
            <a:ext cx="331564" cy="497394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3184" i="1" spc="3" dirty="0">
                <a:latin typeface="Times New Roman"/>
                <a:cs typeface="Times New Roman"/>
              </a:rPr>
              <a:t>ui</a:t>
            </a:r>
            <a:endParaRPr sz="3184">
              <a:latin typeface="Times New Roman"/>
              <a:cs typeface="Times New Roman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CF8F9E79-363A-884B-A62B-87D50C41AB0A}"/>
              </a:ext>
            </a:extLst>
          </p:cNvPr>
          <p:cNvSpPr txBox="1"/>
          <p:nvPr/>
        </p:nvSpPr>
        <p:spPr>
          <a:xfrm>
            <a:off x="8108664" y="3169876"/>
            <a:ext cx="1395216" cy="856143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lang="ru-RU" sz="5518" spc="-3" dirty="0">
                <a:latin typeface="Noto Sans Mono CJK JP Regular"/>
                <a:cs typeface="Noto Sans Mono CJK JP Regular"/>
              </a:rPr>
              <a:t>-  </a:t>
            </a:r>
            <a:r>
              <a:rPr sz="5518" spc="-1919" dirty="0">
                <a:latin typeface="Noto Sans Mono CJK JP Regular"/>
                <a:cs typeface="Noto Sans Mono CJK JP Regular"/>
              </a:rPr>
              <a:t> </a:t>
            </a:r>
            <a:r>
              <a:rPr lang="ru-RU" sz="5518" spc="-1919" dirty="0">
                <a:latin typeface="Noto Sans Mono CJK JP Regular"/>
                <a:cs typeface="Noto Sans Mono CJK JP Regular"/>
              </a:rPr>
              <a:t>             </a:t>
            </a:r>
            <a:r>
              <a:rPr sz="5518" i="1" spc="-3" dirty="0">
                <a:latin typeface="Times New Roman"/>
                <a:cs typeface="Times New Roman"/>
              </a:rPr>
              <a:t>r</a:t>
            </a:r>
            <a:endParaRPr sz="5518" dirty="0">
              <a:latin typeface="Times New Roman"/>
              <a:cs typeface="Times New Roman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BD75F444-FB5E-D948-82A1-6E6322FDDECA}"/>
              </a:ext>
            </a:extLst>
          </p:cNvPr>
          <p:cNvSpPr txBox="1"/>
          <p:nvPr/>
        </p:nvSpPr>
        <p:spPr>
          <a:xfrm>
            <a:off x="8822392" y="3642006"/>
            <a:ext cx="331564" cy="497394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3184" i="1" spc="3" dirty="0">
                <a:latin typeface="Times New Roman"/>
                <a:cs typeface="Times New Roman"/>
              </a:rPr>
              <a:t>ui</a:t>
            </a:r>
            <a:endParaRPr sz="3184">
              <a:latin typeface="Times New Roman"/>
              <a:cs typeface="Times New Roman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403A1640-391E-E042-A05A-DEAF3DA50169}"/>
              </a:ext>
            </a:extLst>
          </p:cNvPr>
          <p:cNvSpPr txBox="1">
            <a:spLocks/>
          </p:cNvSpPr>
          <p:nvPr/>
        </p:nvSpPr>
        <p:spPr>
          <a:xfrm>
            <a:off x="7133273" y="2929070"/>
            <a:ext cx="335800" cy="1201494"/>
          </a:xfrm>
          <a:prstGeom prst="rect">
            <a:avLst/>
          </a:prstGeom>
        </p:spPr>
        <p:txBody>
          <a:bodyPr vert="horz" wrap="square" lIns="0" tIns="6932" rIns="0" bIns="0" rtlCol="0" anchor="ctr">
            <a:spAutoFit/>
          </a:bodyPr>
          <a:lstStyle>
            <a:lvl1pPr algn="ctr" eaLnBrk="1" hangingPunct="1">
              <a:defRPr sz="3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701">
              <a:spcBef>
                <a:spcPts val="55"/>
              </a:spcBef>
            </a:pPr>
            <a:r>
              <a:rPr lang="ru-RU" sz="7762" kern="0" spc="-424" dirty="0">
                <a:solidFill>
                  <a:schemeClr val="tx1"/>
                </a:solidFill>
                <a:latin typeface="Symbol"/>
                <a:cs typeface="Symbol"/>
              </a:rPr>
              <a:t></a:t>
            </a:r>
            <a:endParaRPr lang="ru-RU" sz="7762" kern="0" dirty="0">
              <a:solidFill>
                <a:schemeClr val="tx1"/>
              </a:solidFill>
              <a:latin typeface="Symbol"/>
              <a:cs typeface="Symbol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6EB2673F-F9BF-804B-BFFD-AE51D5A3DFDB}"/>
              </a:ext>
            </a:extLst>
          </p:cNvPr>
          <p:cNvSpPr txBox="1"/>
          <p:nvPr/>
        </p:nvSpPr>
        <p:spPr>
          <a:xfrm>
            <a:off x="9245068" y="2929070"/>
            <a:ext cx="335800" cy="1201494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7762" spc="-713" dirty="0">
                <a:latin typeface="Symbol"/>
                <a:cs typeface="Symbol"/>
              </a:rPr>
              <a:t></a:t>
            </a:r>
            <a:endParaRPr sz="7762">
              <a:latin typeface="Symbol"/>
              <a:cs typeface="Symbol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5457FE7C-34D0-C243-B87A-7EEFCF583885}"/>
              </a:ext>
            </a:extLst>
          </p:cNvPr>
          <p:cNvSpPr txBox="1"/>
          <p:nvPr/>
        </p:nvSpPr>
        <p:spPr>
          <a:xfrm>
            <a:off x="9482978" y="3030257"/>
            <a:ext cx="217577" cy="497394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3184" spc="-3" dirty="0">
                <a:latin typeface="Times New Roman"/>
                <a:cs typeface="Times New Roman"/>
              </a:rPr>
              <a:t>2</a:t>
            </a:r>
            <a:endParaRPr sz="3184">
              <a:latin typeface="Times New Roman"/>
              <a:cs typeface="Times New Roman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F4F4D75E-852E-144E-98AC-1CE017796783}"/>
              </a:ext>
            </a:extLst>
          </p:cNvPr>
          <p:cNvSpPr txBox="1"/>
          <p:nvPr/>
        </p:nvSpPr>
        <p:spPr>
          <a:xfrm>
            <a:off x="5312436" y="3636152"/>
            <a:ext cx="482520" cy="856143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5518" i="1" spc="-3" dirty="0">
                <a:latin typeface="Times New Roman"/>
                <a:cs typeface="Times New Roman"/>
              </a:rPr>
              <a:t>K</a:t>
            </a:r>
            <a:endParaRPr sz="5518">
              <a:latin typeface="Times New Roman"/>
              <a:cs typeface="Times New Roman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077C819E-A1E3-8247-B2BC-31277037FB80}"/>
              </a:ext>
            </a:extLst>
          </p:cNvPr>
          <p:cNvSpPr txBox="1"/>
          <p:nvPr/>
        </p:nvSpPr>
        <p:spPr>
          <a:xfrm>
            <a:off x="6079200" y="2955049"/>
            <a:ext cx="975052" cy="1690835"/>
          </a:xfrm>
          <a:prstGeom prst="rect">
            <a:avLst/>
          </a:prstGeom>
        </p:spPr>
        <p:txBody>
          <a:bodyPr vert="horz" wrap="square" lIns="0" tIns="10783" rIns="0" bIns="0" rtlCol="0">
            <a:spAutoFit/>
          </a:bodyPr>
          <a:lstStyle/>
          <a:p>
            <a:pPr marL="25799" algn="ctr">
              <a:lnSpc>
                <a:spcPts val="9633"/>
              </a:lnSpc>
              <a:spcBef>
                <a:spcPts val="85"/>
              </a:spcBef>
            </a:pPr>
            <a:r>
              <a:rPr sz="8277" spc="15" dirty="0">
                <a:latin typeface="Symbol"/>
                <a:cs typeface="Symbol"/>
              </a:rPr>
              <a:t></a:t>
            </a:r>
            <a:endParaRPr sz="8277">
              <a:latin typeface="Symbol"/>
              <a:cs typeface="Symbol"/>
            </a:endParaRPr>
          </a:p>
          <a:p>
            <a:pPr algn="ctr">
              <a:lnSpc>
                <a:spcPts val="3520"/>
              </a:lnSpc>
            </a:pPr>
            <a:r>
              <a:rPr sz="3184" i="1" spc="243" dirty="0">
                <a:latin typeface="Times New Roman"/>
                <a:cs typeface="Times New Roman"/>
              </a:rPr>
              <a:t>u</a:t>
            </a:r>
            <a:r>
              <a:rPr sz="3184" spc="-24" dirty="0">
                <a:latin typeface="Times New Roman"/>
                <a:cs typeface="Times New Roman"/>
              </a:rPr>
              <a:t>,</a:t>
            </a:r>
            <a:r>
              <a:rPr sz="3184" i="1" spc="88" dirty="0">
                <a:latin typeface="Times New Roman"/>
                <a:cs typeface="Times New Roman"/>
              </a:rPr>
              <a:t>i</a:t>
            </a:r>
            <a:r>
              <a:rPr sz="3184" spc="-428" dirty="0">
                <a:latin typeface="Symbol"/>
                <a:cs typeface="Symbol"/>
              </a:rPr>
              <a:t></a:t>
            </a:r>
            <a:r>
              <a:rPr sz="3184" i="1" spc="-3" dirty="0">
                <a:latin typeface="Times New Roman"/>
                <a:cs typeface="Times New Roman"/>
              </a:rPr>
              <a:t>K</a:t>
            </a:r>
            <a:endParaRPr sz="3184">
              <a:latin typeface="Times New Roman"/>
              <a:cs typeface="Times New Roman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62165B49-5D56-C44B-A76F-E21D8DDACCF4}"/>
              </a:ext>
            </a:extLst>
          </p:cNvPr>
          <p:cNvSpPr/>
          <p:nvPr/>
        </p:nvSpPr>
        <p:spPr>
          <a:xfrm>
            <a:off x="4686047" y="2745089"/>
            <a:ext cx="5108625" cy="1752937"/>
          </a:xfrm>
          <a:custGeom>
            <a:avLst/>
            <a:gdLst/>
            <a:ahLst/>
            <a:cxnLst/>
            <a:rect l="l" t="t" r="r" b="b"/>
            <a:pathLst>
              <a:path w="8423910" h="2890520">
                <a:moveTo>
                  <a:pt x="0" y="2121699"/>
                </a:moveTo>
                <a:lnTo>
                  <a:pt x="158421" y="1902730"/>
                </a:lnTo>
                <a:lnTo>
                  <a:pt x="405863" y="2890344"/>
                </a:lnTo>
                <a:lnTo>
                  <a:pt x="694043" y="0"/>
                </a:lnTo>
                <a:lnTo>
                  <a:pt x="8423563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2B2F1924-D3E2-114B-8D83-E9D8AA183CFA}"/>
              </a:ext>
            </a:extLst>
          </p:cNvPr>
          <p:cNvSpPr/>
          <p:nvPr/>
        </p:nvSpPr>
        <p:spPr>
          <a:xfrm>
            <a:off x="4741861" y="3984159"/>
            <a:ext cx="225279" cy="681612"/>
          </a:xfrm>
          <a:custGeom>
            <a:avLst/>
            <a:gdLst/>
            <a:ahLst/>
            <a:cxnLst/>
            <a:rect l="l" t="t" r="r" b="b"/>
            <a:pathLst>
              <a:path w="371475" h="1123950">
                <a:moveTo>
                  <a:pt x="101841" y="0"/>
                </a:moveTo>
                <a:lnTo>
                  <a:pt x="0" y="0"/>
                </a:lnTo>
                <a:lnTo>
                  <a:pt x="286664" y="1123530"/>
                </a:lnTo>
                <a:lnTo>
                  <a:pt x="344004" y="1123530"/>
                </a:lnTo>
                <a:lnTo>
                  <a:pt x="371195" y="848677"/>
                </a:lnTo>
                <a:lnTo>
                  <a:pt x="313829" y="848677"/>
                </a:lnTo>
                <a:lnTo>
                  <a:pt x="101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E4741B1B-88B4-594D-B7A0-E73A323D48C9}"/>
              </a:ext>
            </a:extLst>
          </p:cNvPr>
          <p:cNvSpPr/>
          <p:nvPr/>
        </p:nvSpPr>
        <p:spPr>
          <a:xfrm>
            <a:off x="4932181" y="2744173"/>
            <a:ext cx="4862552" cy="1754862"/>
          </a:xfrm>
          <a:custGeom>
            <a:avLst/>
            <a:gdLst/>
            <a:ahLst/>
            <a:cxnLst/>
            <a:rect l="l" t="t" r="r" b="b"/>
            <a:pathLst>
              <a:path w="8018144" h="2893695">
                <a:moveTo>
                  <a:pt x="8017789" y="0"/>
                </a:moveTo>
                <a:lnTo>
                  <a:pt x="286664" y="0"/>
                </a:lnTo>
                <a:lnTo>
                  <a:pt x="0" y="2893364"/>
                </a:lnTo>
                <a:lnTo>
                  <a:pt x="57365" y="2893364"/>
                </a:lnTo>
                <a:lnTo>
                  <a:pt x="337959" y="57391"/>
                </a:lnTo>
                <a:lnTo>
                  <a:pt x="8017789" y="57391"/>
                </a:lnTo>
                <a:lnTo>
                  <a:pt x="8017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4E59B779-E2F3-E54B-8D36-A5F7EB1C0E78}"/>
              </a:ext>
            </a:extLst>
          </p:cNvPr>
          <p:cNvSpPr/>
          <p:nvPr/>
        </p:nvSpPr>
        <p:spPr>
          <a:xfrm>
            <a:off x="4685130" y="3898076"/>
            <a:ext cx="118608" cy="146720"/>
          </a:xfrm>
          <a:custGeom>
            <a:avLst/>
            <a:gdLst/>
            <a:ahLst/>
            <a:cxnLst/>
            <a:rect l="l" t="t" r="r" b="b"/>
            <a:pathLst>
              <a:path w="195579" h="241934">
                <a:moveTo>
                  <a:pt x="159931" y="0"/>
                </a:moveTo>
                <a:lnTo>
                  <a:pt x="0" y="220471"/>
                </a:lnTo>
                <a:lnTo>
                  <a:pt x="30187" y="241617"/>
                </a:lnTo>
                <a:lnTo>
                  <a:pt x="93548" y="141947"/>
                </a:lnTo>
                <a:lnTo>
                  <a:pt x="195389" y="141947"/>
                </a:lnTo>
                <a:lnTo>
                  <a:pt x="1599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361554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2488-FE31-1F45-AC12-5DD080A150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Проблемка</a:t>
            </a: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CB9C09BE-4937-2942-8B95-BC477A566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167290"/>
              </p:ext>
            </p:extLst>
          </p:nvPr>
        </p:nvGraphicFramePr>
        <p:xfrm>
          <a:off x="1518519" y="3522564"/>
          <a:ext cx="9207539" cy="21295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1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5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21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1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46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06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470">
                <a:tc>
                  <a:txBody>
                    <a:bodyPr/>
                    <a:lstStyle/>
                    <a:p>
                      <a:pPr marL="5080" algn="ctr">
                        <a:lnSpc>
                          <a:spcPts val="3960"/>
                        </a:lnSpc>
                      </a:pPr>
                      <a:r>
                        <a:rPr sz="2000" b="1" spc="-1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true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marL="5715" algn="ctr">
                        <a:lnSpc>
                          <a:spcPts val="3960"/>
                        </a:lnSpc>
                      </a:pPr>
                      <a:r>
                        <a:rPr sz="2000" b="1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5EDCD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5EDCD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5EDCD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5EDCD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960"/>
                        </a:lnSpc>
                      </a:pPr>
                      <a:r>
                        <a:rPr sz="2000" spc="-1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5EDCD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3960"/>
                        </a:lnSpc>
                      </a:pPr>
                      <a:r>
                        <a:rPr sz="2000" b="1" spc="-1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1.73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5E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marL="5715" algn="ctr">
                        <a:lnSpc>
                          <a:spcPts val="3960"/>
                        </a:lnSpc>
                      </a:pPr>
                      <a:r>
                        <a:rPr sz="2000" b="1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960"/>
                        </a:lnSpc>
                      </a:pPr>
                      <a:r>
                        <a:rPr sz="2000" b="1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3">
            <a:extLst>
              <a:ext uri="{FF2B5EF4-FFF2-40B4-BE49-F238E27FC236}">
                <a16:creationId xmlns:a16="http://schemas.microsoft.com/office/drawing/2014/main" id="{81606FA9-A9E8-2E4A-8611-CC9549C0B3F1}"/>
              </a:ext>
            </a:extLst>
          </p:cNvPr>
          <p:cNvSpPr/>
          <p:nvPr/>
        </p:nvSpPr>
        <p:spPr>
          <a:xfrm>
            <a:off x="7108240" y="2094868"/>
            <a:ext cx="996124" cy="1383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8959B1D-4E2A-8042-A193-BF94A34B669A}"/>
              </a:ext>
            </a:extLst>
          </p:cNvPr>
          <p:cNvSpPr/>
          <p:nvPr/>
        </p:nvSpPr>
        <p:spPr>
          <a:xfrm>
            <a:off x="2844567" y="2082175"/>
            <a:ext cx="1008816" cy="14086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71EEFD7-BAE6-034F-B07C-1322E4A30986}"/>
              </a:ext>
            </a:extLst>
          </p:cNvPr>
          <p:cNvSpPr/>
          <p:nvPr/>
        </p:nvSpPr>
        <p:spPr>
          <a:xfrm>
            <a:off x="4265793" y="2101214"/>
            <a:ext cx="996124" cy="13769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5545183A-DFD6-1E49-98E7-CFC7AE380285}"/>
              </a:ext>
            </a:extLst>
          </p:cNvPr>
          <p:cNvSpPr/>
          <p:nvPr/>
        </p:nvSpPr>
        <p:spPr>
          <a:xfrm>
            <a:off x="5680674" y="2088521"/>
            <a:ext cx="1008809" cy="14023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807E65A4-5D5E-BE43-9A8F-B83007F680F4}"/>
              </a:ext>
            </a:extLst>
          </p:cNvPr>
          <p:cNvSpPr txBox="1">
            <a:spLocks/>
          </p:cNvSpPr>
          <p:nvPr/>
        </p:nvSpPr>
        <p:spPr>
          <a:xfrm>
            <a:off x="8233516" y="3478147"/>
            <a:ext cx="2596780" cy="544010"/>
          </a:xfrm>
          <a:prstGeom prst="rect">
            <a:avLst/>
          </a:prstGeom>
        </p:spPr>
        <p:txBody>
          <a:bodyPr vert="horz" wrap="square" lIns="0" tIns="7317" rIns="0" bIns="0" rtlCol="0" anchor="ctr">
            <a:spAutoFit/>
          </a:bodyPr>
          <a:lstStyle>
            <a:lvl1pPr algn="ctr" eaLnBrk="1" hangingPunct="1">
              <a:defRPr sz="3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701">
              <a:spcBef>
                <a:spcPts val="58"/>
              </a:spcBef>
            </a:pPr>
            <a:r>
              <a:rPr lang="en-US" sz="3487" kern="0" spc="-170" dirty="0">
                <a:solidFill>
                  <a:srgbClr val="EC5D57"/>
                </a:solidFill>
              </a:rPr>
              <a:t>MAE</a:t>
            </a:r>
            <a:r>
              <a:rPr lang="en-US" sz="3487" kern="0" spc="67" dirty="0">
                <a:solidFill>
                  <a:srgbClr val="EC5D57"/>
                </a:solidFill>
              </a:rPr>
              <a:t> </a:t>
            </a:r>
            <a:r>
              <a:rPr lang="ru-RU" sz="3487" kern="0" spc="67" dirty="0">
                <a:solidFill>
                  <a:srgbClr val="EC5D57"/>
                </a:solidFill>
              </a:rPr>
              <a:t> </a:t>
            </a:r>
            <a:r>
              <a:rPr lang="en-US" sz="3487" kern="0" spc="-473" dirty="0">
                <a:solidFill>
                  <a:srgbClr val="F2746A"/>
                </a:solidFill>
              </a:rPr>
              <a:t>RMSE</a:t>
            </a:r>
            <a:endParaRPr lang="en-US" sz="3487" kern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C7FBEA-5ADB-A84B-8FB0-A2B5C9B276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71661" y="5696536"/>
            <a:ext cx="1226834" cy="1017587"/>
          </a:xfrm>
        </p:spPr>
        <p:txBody>
          <a:bodyPr/>
          <a:lstStyle/>
          <a:p>
            <a:r>
              <a:rPr lang="ru-RU" b="1" dirty="0"/>
              <a:t>Какая?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5889FA-0499-AA41-B51F-742C1CC95A56}"/>
              </a:ext>
            </a:extLst>
          </p:cNvPr>
          <p:cNvSpPr txBox="1">
            <a:spLocks/>
          </p:cNvSpPr>
          <p:nvPr/>
        </p:nvSpPr>
        <p:spPr>
          <a:xfrm>
            <a:off x="457199" y="1217497"/>
            <a:ext cx="11198225" cy="1017587"/>
          </a:xfrm>
          <a:prstGeom prst="rect">
            <a:avLst/>
          </a:prstGeom>
        </p:spPr>
        <p:txBody>
          <a:bodyPr lIns="90000" anchor="ctr"/>
          <a:lstStyle>
            <a:lvl1pPr marL="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ru-RU" kern="0" dirty="0">
                <a:solidFill>
                  <a:sysClr val="windowText" lastClr="000000"/>
                </a:solidFill>
              </a:rPr>
              <a:t>Не очевидно какая метрика лучше </a:t>
            </a:r>
            <a:r>
              <a:rPr lang="ru-RU" kern="0" dirty="0">
                <a:solidFill>
                  <a:sysClr val="windowText" lastClr="000000"/>
                </a:solidFill>
                <a:sym typeface="Wingdings" pitchFamily="2" charset="2"/>
              </a:rPr>
              <a:t></a:t>
            </a:r>
            <a:endParaRPr lang="ru-RU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351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2488-FE31-1F45-AC12-5DD080A150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Проблемка</a:t>
            </a: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CB9C09BE-4937-2942-8B95-BC477A566AB3}"/>
              </a:ext>
            </a:extLst>
          </p:cNvPr>
          <p:cNvGraphicFramePr>
            <a:graphicFrameLocks noGrp="1"/>
          </p:cNvGraphicFramePr>
          <p:nvPr/>
        </p:nvGraphicFramePr>
        <p:xfrm>
          <a:off x="1518519" y="3522564"/>
          <a:ext cx="9207539" cy="21295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1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5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21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1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46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06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470">
                <a:tc>
                  <a:txBody>
                    <a:bodyPr/>
                    <a:lstStyle/>
                    <a:p>
                      <a:pPr marL="5080" algn="ctr">
                        <a:lnSpc>
                          <a:spcPts val="3960"/>
                        </a:lnSpc>
                      </a:pPr>
                      <a:r>
                        <a:rPr sz="2000" b="1" spc="-1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true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marL="5715" algn="ctr">
                        <a:lnSpc>
                          <a:spcPts val="3960"/>
                        </a:lnSpc>
                      </a:pPr>
                      <a:r>
                        <a:rPr sz="2000" b="1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5EDCD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5EDCD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5EDCD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5EDCD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960"/>
                        </a:lnSpc>
                      </a:pPr>
                      <a:r>
                        <a:rPr sz="2000" spc="-1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5EDCD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3960"/>
                        </a:lnSpc>
                      </a:pPr>
                      <a:r>
                        <a:rPr sz="2000" b="1" spc="-15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1.73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5E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marL="5715" algn="ctr">
                        <a:lnSpc>
                          <a:spcPts val="3960"/>
                        </a:lnSpc>
                      </a:pPr>
                      <a:r>
                        <a:rPr sz="2000" b="1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960"/>
                        </a:lnSpc>
                      </a:pPr>
                      <a:r>
                        <a:rPr sz="2000" b="1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960"/>
                        </a:lnSpc>
                      </a:pPr>
                      <a:r>
                        <a:rPr sz="2000" dirty="0">
                          <a:solidFill>
                            <a:srgbClr val="C82506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3">
            <a:extLst>
              <a:ext uri="{FF2B5EF4-FFF2-40B4-BE49-F238E27FC236}">
                <a16:creationId xmlns:a16="http://schemas.microsoft.com/office/drawing/2014/main" id="{81606FA9-A9E8-2E4A-8611-CC9549C0B3F1}"/>
              </a:ext>
            </a:extLst>
          </p:cNvPr>
          <p:cNvSpPr/>
          <p:nvPr/>
        </p:nvSpPr>
        <p:spPr>
          <a:xfrm>
            <a:off x="7108240" y="2094868"/>
            <a:ext cx="996124" cy="1383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8959B1D-4E2A-8042-A193-BF94A34B669A}"/>
              </a:ext>
            </a:extLst>
          </p:cNvPr>
          <p:cNvSpPr/>
          <p:nvPr/>
        </p:nvSpPr>
        <p:spPr>
          <a:xfrm>
            <a:off x="2844567" y="2082175"/>
            <a:ext cx="1008816" cy="14086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71EEFD7-BAE6-034F-B07C-1322E4A30986}"/>
              </a:ext>
            </a:extLst>
          </p:cNvPr>
          <p:cNvSpPr/>
          <p:nvPr/>
        </p:nvSpPr>
        <p:spPr>
          <a:xfrm>
            <a:off x="4265793" y="2101214"/>
            <a:ext cx="996124" cy="13769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5545183A-DFD6-1E49-98E7-CFC7AE380285}"/>
              </a:ext>
            </a:extLst>
          </p:cNvPr>
          <p:cNvSpPr/>
          <p:nvPr/>
        </p:nvSpPr>
        <p:spPr>
          <a:xfrm>
            <a:off x="5680674" y="2088521"/>
            <a:ext cx="1008809" cy="14023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807E65A4-5D5E-BE43-9A8F-B83007F680F4}"/>
              </a:ext>
            </a:extLst>
          </p:cNvPr>
          <p:cNvSpPr txBox="1">
            <a:spLocks/>
          </p:cNvSpPr>
          <p:nvPr/>
        </p:nvSpPr>
        <p:spPr>
          <a:xfrm>
            <a:off x="8233516" y="3478147"/>
            <a:ext cx="2596780" cy="544010"/>
          </a:xfrm>
          <a:prstGeom prst="rect">
            <a:avLst/>
          </a:prstGeom>
        </p:spPr>
        <p:txBody>
          <a:bodyPr vert="horz" wrap="square" lIns="0" tIns="7317" rIns="0" bIns="0" rtlCol="0" anchor="ctr">
            <a:spAutoFit/>
          </a:bodyPr>
          <a:lstStyle>
            <a:lvl1pPr algn="ctr" eaLnBrk="1" hangingPunct="1">
              <a:defRPr sz="3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701">
              <a:spcBef>
                <a:spcPts val="58"/>
              </a:spcBef>
            </a:pPr>
            <a:r>
              <a:rPr lang="en-US" sz="3487" kern="0" spc="-170" dirty="0">
                <a:solidFill>
                  <a:srgbClr val="EC5D57"/>
                </a:solidFill>
              </a:rPr>
              <a:t>MAE</a:t>
            </a:r>
            <a:r>
              <a:rPr lang="en-US" sz="3487" kern="0" spc="67" dirty="0">
                <a:solidFill>
                  <a:srgbClr val="EC5D57"/>
                </a:solidFill>
              </a:rPr>
              <a:t> </a:t>
            </a:r>
            <a:r>
              <a:rPr lang="ru-RU" sz="3487" kern="0" spc="67" dirty="0">
                <a:solidFill>
                  <a:srgbClr val="EC5D57"/>
                </a:solidFill>
              </a:rPr>
              <a:t> </a:t>
            </a:r>
            <a:r>
              <a:rPr lang="en-US" sz="3487" kern="0" spc="-473" dirty="0">
                <a:solidFill>
                  <a:srgbClr val="F2746A"/>
                </a:solidFill>
              </a:rPr>
              <a:t>RMSE</a:t>
            </a:r>
            <a:endParaRPr lang="en-US" sz="3487" kern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C7FBEA-5ADB-A84B-8FB0-A2B5C9B276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5652120"/>
            <a:ext cx="11198225" cy="1017587"/>
          </a:xfrm>
        </p:spPr>
        <p:txBody>
          <a:bodyPr/>
          <a:lstStyle/>
          <a:p>
            <a:pPr algn="ctr"/>
            <a:r>
              <a:rPr lang="ru-RU" dirty="0"/>
              <a:t>Вообще говоря, вряд ли нам надо прям точно угадать рейтинг, надо </a:t>
            </a:r>
            <a:r>
              <a:rPr lang="ru-RU" u="sng" dirty="0"/>
              <a:t>отсортировать</a:t>
            </a:r>
            <a:r>
              <a:rPr lang="ru-RU" dirty="0"/>
              <a:t> правильно!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5889FA-0499-AA41-B51F-742C1CC95A56}"/>
              </a:ext>
            </a:extLst>
          </p:cNvPr>
          <p:cNvSpPr txBox="1">
            <a:spLocks/>
          </p:cNvSpPr>
          <p:nvPr/>
        </p:nvSpPr>
        <p:spPr>
          <a:xfrm>
            <a:off x="457199" y="1217497"/>
            <a:ext cx="11198225" cy="1017587"/>
          </a:xfrm>
          <a:prstGeom prst="rect">
            <a:avLst/>
          </a:prstGeom>
        </p:spPr>
        <p:txBody>
          <a:bodyPr lIns="90000" anchor="ctr"/>
          <a:lstStyle>
            <a:lvl1pPr marL="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ru-RU" kern="0" dirty="0">
                <a:solidFill>
                  <a:sysClr val="windowText" lastClr="000000"/>
                </a:solidFill>
              </a:rPr>
              <a:t>Не очевидно какая метрика лучше </a:t>
            </a:r>
            <a:r>
              <a:rPr lang="ru-RU" kern="0" dirty="0">
                <a:solidFill>
                  <a:sysClr val="windowText" lastClr="000000"/>
                </a:solidFill>
                <a:sym typeface="Wingdings" pitchFamily="2" charset="2"/>
              </a:rPr>
              <a:t></a:t>
            </a:r>
            <a:endParaRPr lang="ru-RU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808306"/>
      </p:ext>
    </p:extLst>
  </p:cSld>
  <p:clrMapOvr>
    <a:masterClrMapping/>
  </p:clrMapOvr>
</p:sld>
</file>

<file path=ppt/theme/theme1.xml><?xml version="1.0" encoding="utf-8"?>
<a:theme xmlns:a="http://schemas.openxmlformats.org/drawingml/2006/main" name="NP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L" id="{41BD5BED-808A-694C-BE08-1171E7828835}" vid="{F0B4AB3A-6122-7540-8088-1A84059AB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NPL</Template>
  <TotalTime>1455</TotalTime>
  <Words>1787</Words>
  <Application>Microsoft Macintosh PowerPoint</Application>
  <PresentationFormat>Widescreen</PresentationFormat>
  <Paragraphs>617</Paragraphs>
  <Slides>59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Cambria Math</vt:lpstr>
      <vt:lpstr>Courier New</vt:lpstr>
      <vt:lpstr>Noto Sans Mono CJK JP Regular</vt:lpstr>
      <vt:lpstr>Symbol</vt:lpstr>
      <vt:lpstr>Times New Roman</vt:lpstr>
      <vt:lpstr>Wingdings</vt:lpstr>
      <vt:lpstr>NPL</vt:lpstr>
      <vt:lpstr>Метрики качества рекомендаций</vt:lpstr>
      <vt:lpstr>Офлайн метрики</vt:lpstr>
      <vt:lpstr>Офлайн метрики</vt:lpstr>
      <vt:lpstr>Скрытая выборка</vt:lpstr>
      <vt:lpstr>MAE</vt:lpstr>
      <vt:lpstr>MSE</vt:lpstr>
      <vt:lpstr>RMSE</vt:lpstr>
      <vt:lpstr>Проблемка</vt:lpstr>
      <vt:lpstr>Проблемка</vt:lpstr>
      <vt:lpstr>Бинарная классификация</vt:lpstr>
      <vt:lpstr>Матрица ошибок</vt:lpstr>
      <vt:lpstr>Точность (precision)</vt:lpstr>
      <vt:lpstr>Полнота (recall)</vt:lpstr>
      <vt:lpstr>Геометрическая интерпретация</vt:lpstr>
      <vt:lpstr>Большая точность</vt:lpstr>
      <vt:lpstr>Большая полнота</vt:lpstr>
      <vt:lpstr>Баланс точности и полноты</vt:lpstr>
      <vt:lpstr>Точность и полнота</vt:lpstr>
      <vt:lpstr>Особенность РС</vt:lpstr>
      <vt:lpstr>Особенность РС</vt:lpstr>
      <vt:lpstr>Особенность РС</vt:lpstr>
      <vt:lpstr>Новая метрика</vt:lpstr>
      <vt:lpstr>Новая метрика</vt:lpstr>
      <vt:lpstr>Новая метрика</vt:lpstr>
      <vt:lpstr>Новая метрика</vt:lpstr>
      <vt:lpstr>Примеры AUC-ROC</vt:lpstr>
      <vt:lpstr>Примеры AUC-ROC</vt:lpstr>
      <vt:lpstr>Примеры AUC-ROC</vt:lpstr>
      <vt:lpstr>Примеры AUC-ROC</vt:lpstr>
      <vt:lpstr>Примеры AUC-ROC</vt:lpstr>
      <vt:lpstr>Примеры AUC-ROC</vt:lpstr>
      <vt:lpstr>Примеры AUC-ROC</vt:lpstr>
      <vt:lpstr>AUC-ROC</vt:lpstr>
      <vt:lpstr>AUC-ROC</vt:lpstr>
      <vt:lpstr>Метрики ранжирования</vt:lpstr>
      <vt:lpstr>Discounted Cumulative Gain (DCG)</vt:lpstr>
      <vt:lpstr>Normalized DCG (NDCG)</vt:lpstr>
      <vt:lpstr>Пример</vt:lpstr>
      <vt:lpstr>Онлайн метрики</vt:lpstr>
      <vt:lpstr>Онлайн метрики</vt:lpstr>
      <vt:lpstr>A/B-тестирование</vt:lpstr>
      <vt:lpstr>A/B-тестирование</vt:lpstr>
      <vt:lpstr>Проверка гипотез</vt:lpstr>
      <vt:lpstr>Проверка гипотез</vt:lpstr>
      <vt:lpstr>Проверка гипотез</vt:lpstr>
      <vt:lpstr>Проверка гипотез</vt:lpstr>
      <vt:lpstr>Проверка гипотез</vt:lpstr>
      <vt:lpstr>Проверка гипотез</vt:lpstr>
      <vt:lpstr>Взболтать, но не смешивать</vt:lpstr>
      <vt:lpstr>Взболтать, но не смешивать</vt:lpstr>
      <vt:lpstr>Взболтать, но не смешивать</vt:lpstr>
      <vt:lpstr>Взболтать, но не смешивать</vt:lpstr>
      <vt:lpstr>Пример: рассылка писем</vt:lpstr>
      <vt:lpstr>Пример: рассылка писем</vt:lpstr>
      <vt:lpstr>Хорошие свойства РС</vt:lpstr>
      <vt:lpstr>Diversity (разнообразие)</vt:lpstr>
      <vt:lpstr>Diversity (разнообразие)</vt:lpstr>
      <vt:lpstr>И другие…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Матричные факторизации: SVD</dc:title>
  <dc:creator>Andrey Zimovnov</dc:creator>
  <cp:lastModifiedBy>Зимовнов Андрей Вадимович</cp:lastModifiedBy>
  <cp:revision>106</cp:revision>
  <dcterms:created xsi:type="dcterms:W3CDTF">2018-11-09T19:23:56Z</dcterms:created>
  <dcterms:modified xsi:type="dcterms:W3CDTF">2020-11-24T16:21:04Z</dcterms:modified>
</cp:coreProperties>
</file>